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76" r:id="rId26"/>
    <p:sldId id="275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4C"/>
    <a:srgbClr val="EEDDFF"/>
    <a:srgbClr val="DEBDFF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5C08484-9319-49FF-97C6-7296F2C1F7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C9F8A1-5495-48C2-B748-36AABB2232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B6C445-F649-42CE-BC37-C777FC067FD3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81F872F-5A93-498C-9E75-3A475B55B6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30953F1-3160-4EE2-9DB9-408EB82F9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206CF-9837-42F7-9C15-4D35B8A07F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E0D96-4128-4DD1-A35A-9529E0AE0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43906A-AE09-4636-BCAF-82B2E3238F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>
            <a:extLst>
              <a:ext uri="{FF2B5EF4-FFF2-40B4-BE49-F238E27FC236}">
                <a16:creationId xmlns:a16="http://schemas.microsoft.com/office/drawing/2014/main" id="{43DEC37C-BF98-45E4-9FB7-4A08A8B4CD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>
            <a:extLst>
              <a:ext uri="{FF2B5EF4-FFF2-40B4-BE49-F238E27FC236}">
                <a16:creationId xmlns:a16="http://schemas.microsoft.com/office/drawing/2014/main" id="{F0D9B2B0-DCDB-4855-A278-7EB507F19F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FEO диаграммы позволяют нарушить любое синтаксическое правило, посколько эти диаграммы - фактически обычные картинки - копии стандартных диаграмм. Например, работа на FEO диаграмме может не иметь стрелок выхода или управления. AllFusion Process Modeler позволяет также строить FEO диаграммы для диаграмм в нотации DFD. </a:t>
            </a:r>
          </a:p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A4BC2F6F-0234-40C1-83CB-77764C59D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A2925F-7054-45D5-8F44-37BC33915694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BB361D08-1904-43AA-A57A-54D1DDFEE1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5FBA11FC-BCE9-415B-98C2-D3386C46CD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иаграмма дерева узлов показывает иерархическую зависимость работ, но не взаимосвязи между работами. В одной модели диаграмм дерева узлов может быть множество, поскольку дерево может быть построено на произвольную глубину и не обязательно с корня. </a:t>
            </a:r>
            <a:br>
              <a:rPr lang="ru-RU" altLang="ru-RU"/>
            </a:br>
            <a:r>
              <a:rPr lang="ru-RU" altLang="ru-RU"/>
              <a:t>Для построения диаграммы дерева узлов необходимо выбрать пункт меню </a:t>
            </a:r>
            <a:r>
              <a:rPr lang="ru-RU" altLang="ru-RU" i="1"/>
              <a:t>Diagram -&gt; Add Node Tree</a:t>
            </a:r>
            <a:r>
              <a:rPr lang="ru-RU" altLang="ru-RU"/>
              <a:t>. Появляется мастер, с помощью которого диаграмма будет создана. На первом шаге (рис.4) задается имя диаграммы дерева узлов, узел верхнего уровня и глубина дерева. Имя дерева узлов по умолчанию совпадает с именем работы верхнего уровня, а номер диаграммы генерируется автоматически как номер узла верхнего уровня + буква N. </a:t>
            </a:r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AF3C493B-EB05-42AA-BACC-71637F6D2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944DF4-8651-43E1-8BFB-B283B7828F26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>
            <a:extLst>
              <a:ext uri="{FF2B5EF4-FFF2-40B4-BE49-F238E27FC236}">
                <a16:creationId xmlns:a16="http://schemas.microsoft.com/office/drawing/2014/main" id="{FDF49639-DDB3-4853-BB60-47C7BBF6D2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>
            <a:extLst>
              <a:ext uri="{FF2B5EF4-FFF2-40B4-BE49-F238E27FC236}">
                <a16:creationId xmlns:a16="http://schemas.microsoft.com/office/drawing/2014/main" id="{7CFA3AB7-EE86-49D4-A2B6-75E055407E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По умолчанию нижний уровень декомпозиции показывается в виде списка, остальные работы - в виде прямоугольников. Если необходимо отобразить все дерево в виде прямоугольников, то следует снять галочку возле опции "Bullet last level". Список всех созданных диаграмм дерева узлов можно посмотреть в </a:t>
            </a:r>
            <a:r>
              <a:rPr lang="ru-RU" altLang="ru-RU" i="1"/>
              <a:t>Обозреватели Модели</a:t>
            </a:r>
            <a:r>
              <a:rPr lang="ru-RU" altLang="ru-RU"/>
              <a:t>. </a:t>
            </a:r>
          </a:p>
        </p:txBody>
      </p:sp>
      <p:sp>
        <p:nvSpPr>
          <p:cNvPr id="46084" name="Номер слайда 3">
            <a:extLst>
              <a:ext uri="{FF2B5EF4-FFF2-40B4-BE49-F238E27FC236}">
                <a16:creationId xmlns:a16="http://schemas.microsoft.com/office/drawing/2014/main" id="{BA81F068-2C84-4F4E-A80D-6436E501F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11D1D5-C774-4EA9-A1D0-32EEAAEF745E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62334DC-F51B-4EC3-89A3-F1A764777D8C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04961E4F-F7E0-432A-84E6-49DFB67BBB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A020A2A-9EDC-40D5-AEDA-BA6E7DF118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D8916D53-9530-4DB9-B652-3CDFA80E22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9B95866C-DF2A-427E-A394-FA2E539568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9E11B0DB-2B28-4CF9-854A-669A82AB00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0280151C-6338-4FD6-9ECC-37C99C42E4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3F6832-8A8F-414A-88C0-9C2250D7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780B09D-8FD0-4371-81CD-42EAC4B7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3CFD890-62B9-47E4-B66F-5D19EC5D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BE86F-F15F-46C4-99F0-2F3564A0A9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77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55EB-0631-43E1-9C62-FAD0E61C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5FEBF-19F1-4CEF-8B04-9256AB0F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AD078-E0B5-4C9B-8F88-A8737257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B960-CE4B-459E-BD49-432CC8E539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33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9A21E80B-FABD-4BB8-8026-A735AF2E66D8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49C9AFCF-4888-43C4-8042-3438323348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4F375C8E-6D1C-4A0E-9EE1-3DE098871D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D665546A-48C8-484D-8A43-A5EB96E8A3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DF09B8AE-D358-4F6E-A847-EC6518F3F1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77184339-960A-4144-8BB8-C4C7BB2D08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163CD85D-12E3-472A-8A3D-89E705A707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14E20-E86A-425C-A16D-CBBCD2E56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948283E-01A0-4852-B9DA-302AC071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E17DD9-883E-4736-BB21-2BC8ADBF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7550-3D2F-44EC-B13B-6B4F7A0B68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77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7E8A78-F6A2-4571-81FC-043C5FDE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9D977B-B4F6-434E-8554-E9C5C1D6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71060E-9BB7-4DA3-9C4A-381DB28B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B1934-3E42-401A-864A-66C266D2AD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03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F411D-4F60-49B3-986C-6D66C71D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B56C-F1D4-40E2-8F02-BFDCF069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89AC0-65CC-4748-854F-486C478A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ED940-4CBC-4882-AAFD-188B128CFE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118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82BB9-EE67-4833-B1D2-DF719AAF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31219-C20C-4541-915C-887AFD52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224D0-8C6C-401D-A622-2C0C28F0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876A2-F189-4661-869A-56ECFEF3C7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24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A8386B30-CA60-448C-8F3D-C3FC50EA8165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5E14E5DA-F0BC-4D49-BF6D-A76BC9BDFB0D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0DAEE298-5E8B-416A-BBA3-73DA9B6CDCCC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F8A72EA5-B235-4DDD-9DCF-9C7F0ACD39EA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911A603A-6861-4632-B0A5-5136AB84A950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EACEC7D4-7AD8-4AD3-B541-E7F83185368E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9495A8B-A41E-45A4-AB00-E3750B83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952390C-004F-4C21-A626-D3E5C26A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25C9CD-A19E-4BC0-954D-6D97902B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DA366-4EE3-41BA-8447-3EB0255F6B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169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87AEC1-CE95-4669-B1FC-C48B6DE1CD4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7BFFD5-D92D-442E-B91D-9BDFE7C082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85FB75-FC15-40D4-BCF2-056C9C42A7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6FDC1DD-6691-45A6-84F2-637D6366D1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68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B527FC5-6CF9-4079-B6C1-0DEEBA82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8271F1-B6F5-4FBD-AC65-447482E1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1CB158-A7BD-4ABA-A7FE-0557DDC7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D915F-8487-45B0-BBBB-8D9DE45605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5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280AE4-83E3-4EDF-AE8C-58B9C195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9FFFEF-7EA5-48AF-BB12-EC834B96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AD5189-6109-4BC5-AF1D-6DA808C3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F672C-881E-4CE3-90CD-4758A05664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92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4E51AF71-2C3F-487C-887D-6AFDDB28439F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A06F6755-30C1-42C7-A1E3-003114CD1F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42F72CDE-006D-4B6C-BEFE-4394B17FCC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6C380D4-482D-4708-970E-6FC4E71B75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3DE43A25-23C9-4D3F-816B-A711EE0B44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FF5CCA0B-0309-4E7A-8EB3-7368B8FD78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65A71904-F1D2-45B7-84A6-DE2C31BB29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DE4299C8-DC8F-4B42-AD89-6F7903FA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98AFBAD-9961-4826-A329-861F3383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01FF861-6608-40CA-AD9D-9C733DBD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9C80A-B08F-46FD-89F5-825C2109D4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87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9C602DCD-0F35-47C7-8C32-6D812A911FEC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D7311D14-C829-48BE-A2A5-45334EA457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C5BE778A-109D-4555-A7D0-A07132D0FC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63620C19-5924-4072-9F60-68BE67191D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776CE5FB-1C3F-4ED9-AE27-53CAFA7E7D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33592DEE-69F0-46DE-B281-E5F0FD0172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3CC5DE61-1C6F-42F1-89E7-B4885163D8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ADC542F-09ED-4B40-82A1-528E157E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6C19312-70EF-450E-B278-1F592334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A7728F5-FF04-4173-BCEB-4F415F24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71D2A-E78C-47E9-AEE8-7FAE7B7923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88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86C6D18-6F68-44A0-8F8E-1BAB3A145652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229E27CA-155E-4B68-9DC5-6282AEEDE1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16DE1331-2745-4DEC-BD51-BEC4E7831F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1874F89-EF95-4207-AF42-4017DC91BD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4B1652A8-5A0A-4B33-836E-960A0BE364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66AECC02-5940-4CB8-805C-79F086EDB6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B50953A4-9D54-49FC-AFDD-9D32D3BF8E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58E2FC3-0460-4625-80C7-D4C8AD40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A551A671-EE54-468B-89C5-66873571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B8DB9AA-20B4-4E7A-A139-8E40186F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EA917-C2AF-466F-8D4B-155C66FDE1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4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E667C25-6B4A-4EA0-8A45-A07CDCAE89D3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D3C9017B-91A0-47FC-BC43-42CBD8C00C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85D16BEE-9B19-42E6-B28F-DBC58663BA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0D39761A-099B-4904-8818-5193C7EA30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20CD1E07-08D8-4AD2-BB54-5AA915D5F5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B3038490-A250-4382-B7D2-B435298F52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AD1EDE82-3E86-4F04-A317-C9C7B05FA0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0EB77728-BB83-4514-9778-E096089315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FE2D3-F97D-4D53-B08A-6741CCDB9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2E891-6438-4BA0-8EE4-E0EDC63E8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8DD21-82BC-4AF4-ABB1-2DA69E3EA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A7464C-37D6-4033-9862-24EAF299472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A1047CA8-534D-4221-9D1D-1A701672B3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0" r:id="rId2"/>
    <p:sldLayoutId id="2147483848" r:id="rId3"/>
    <p:sldLayoutId id="2147483841" r:id="rId4"/>
    <p:sldLayoutId id="2147483842" r:id="rId5"/>
    <p:sldLayoutId id="2147483843" r:id="rId6"/>
    <p:sldLayoutId id="2147483849" r:id="rId7"/>
    <p:sldLayoutId id="2147483850" r:id="rId8"/>
    <p:sldLayoutId id="2147483851" r:id="rId9"/>
    <p:sldLayoutId id="2147483844" r:id="rId10"/>
    <p:sldLayoutId id="2147483852" r:id="rId11"/>
    <p:sldLayoutId id="2147483845" r:id="rId12"/>
    <p:sldLayoutId id="21474838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B5D4F10-A8C0-4860-991C-44EBBC5583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2620888"/>
          </a:xfrm>
        </p:spPr>
        <p:txBody>
          <a:bodyPr/>
          <a:lstStyle/>
          <a:p>
            <a:pPr eaLnBrk="1" hangingPunct="1"/>
            <a:r>
              <a:rPr lang="kk-KZ" altLang="ru-RU" sz="3600" b="1" i="1" dirty="0">
                <a:solidFill>
                  <a:srgbClr val="4C004C"/>
                </a:solidFill>
              </a:rPr>
              <a:t>Лекция </a:t>
            </a:r>
            <a:r>
              <a:rPr lang="ru-RU" altLang="ru-RU" sz="3600" b="1" i="1" dirty="0">
                <a:solidFill>
                  <a:srgbClr val="4C004C"/>
                </a:solidFill>
              </a:rPr>
              <a:t>13</a:t>
            </a:r>
            <a:br>
              <a:rPr lang="ru-RU" altLang="ru-RU" sz="3600" b="1" i="1" dirty="0"/>
            </a:br>
            <a:r>
              <a:rPr lang="ru-RU" altLang="ru-RU" sz="3600" b="1" i="1" dirty="0"/>
              <a:t>Функциональное моделирование систем с использованием методологии </a:t>
            </a:r>
            <a:r>
              <a:rPr lang="en-US" altLang="ru-RU" sz="3600" b="1" i="1" dirty="0"/>
              <a:t>DFD</a:t>
            </a:r>
            <a:endParaRPr lang="ru-RU" altLang="ru-RU" sz="36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05F2495-3A85-4831-80D6-91A949457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839BBD20-E3DC-4542-89A6-16039CDB526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628775"/>
            <a:ext cx="8424862" cy="2016125"/>
            <a:chOff x="249" y="1026"/>
            <a:chExt cx="5307" cy="1270"/>
          </a:xfrm>
        </p:grpSpPr>
        <p:grpSp>
          <p:nvGrpSpPr>
            <p:cNvPr id="17422" name="Group 4">
              <a:extLst>
                <a:ext uri="{FF2B5EF4-FFF2-40B4-BE49-F238E27FC236}">
                  <a16:creationId xmlns:a16="http://schemas.microsoft.com/office/drawing/2014/main" id="{F3E57D7E-A6E9-41BF-957E-C2A19040F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1026"/>
              <a:ext cx="3856" cy="1270"/>
              <a:chOff x="1722" y="2935"/>
              <a:chExt cx="5760" cy="1440"/>
            </a:xfrm>
          </p:grpSpPr>
          <p:grpSp>
            <p:nvGrpSpPr>
              <p:cNvPr id="17424" name="Group 5">
                <a:extLst>
                  <a:ext uri="{FF2B5EF4-FFF2-40B4-BE49-F238E27FC236}">
                    <a16:creationId xmlns:a16="http://schemas.microsoft.com/office/drawing/2014/main" id="{CAF5AE49-0E18-4EAD-B6DD-B5B2780E9E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2" y="2935"/>
                <a:ext cx="5220" cy="1440"/>
                <a:chOff x="2984" y="-70"/>
                <a:chExt cx="4094" cy="1115"/>
              </a:xfrm>
            </p:grpSpPr>
            <p:grpSp>
              <p:nvGrpSpPr>
                <p:cNvPr id="17426" name="Group 6">
                  <a:extLst>
                    <a:ext uri="{FF2B5EF4-FFF2-40B4-BE49-F238E27FC236}">
                      <a16:creationId xmlns:a16="http://schemas.microsoft.com/office/drawing/2014/main" id="{755FF0D2-9142-4CDC-8F07-657AE5B9FC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84" y="-70"/>
                  <a:ext cx="4094" cy="1115"/>
                  <a:chOff x="2984" y="-70"/>
                  <a:chExt cx="4094" cy="1115"/>
                </a:xfrm>
              </p:grpSpPr>
              <p:sp>
                <p:nvSpPr>
                  <p:cNvPr id="17428" name="AutoShape 7">
                    <a:extLst>
                      <a:ext uri="{FF2B5EF4-FFF2-40B4-BE49-F238E27FC236}">
                        <a16:creationId xmlns:a16="http://schemas.microsoft.com/office/drawing/2014/main" id="{8CB8051D-AF5B-41CA-8277-7E32AD091D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4" y="-70"/>
                    <a:ext cx="1553" cy="1115"/>
                  </a:xfrm>
                  <a:prstGeom prst="flowChartAlternate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4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2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0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29" name="Line 8">
                    <a:extLst>
                      <a:ext uri="{FF2B5EF4-FFF2-40B4-BE49-F238E27FC236}">
                        <a16:creationId xmlns:a16="http://schemas.microsoft.com/office/drawing/2014/main" id="{C0A346C1-E59F-40CB-8528-1E6A13D7AB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84" y="208"/>
                    <a:ext cx="155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0" name="Line 9">
                    <a:extLst>
                      <a:ext uri="{FF2B5EF4-FFF2-40B4-BE49-F238E27FC236}">
                        <a16:creationId xmlns:a16="http://schemas.microsoft.com/office/drawing/2014/main" id="{A07D2EA1-D1EE-4FB8-B27A-5452F31B40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84" y="766"/>
                    <a:ext cx="155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1" name="Text Box 10">
                    <a:extLst>
                      <a:ext uri="{FF2B5EF4-FFF2-40B4-BE49-F238E27FC236}">
                        <a16:creationId xmlns:a16="http://schemas.microsoft.com/office/drawing/2014/main" id="{752D49E4-C029-43FC-9A8F-A8C28EE06C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5" y="348"/>
                    <a:ext cx="1270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4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2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0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ru-RU" altLang="ru-RU" sz="16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Наименование процесса</a:t>
                    </a:r>
                  </a:p>
                </p:txBody>
              </p:sp>
              <p:sp>
                <p:nvSpPr>
                  <p:cNvPr id="17432" name="Text Box 11">
                    <a:extLst>
                      <a:ext uri="{FF2B5EF4-FFF2-40B4-BE49-F238E27FC236}">
                        <a16:creationId xmlns:a16="http://schemas.microsoft.com/office/drawing/2014/main" id="{BDACBB29-C958-45A8-BF70-107862358BE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9" y="-70"/>
                    <a:ext cx="423" cy="2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4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2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0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ru-RU" altLang="ru-RU" sz="18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1.1</a:t>
                    </a:r>
                  </a:p>
                </p:txBody>
              </p:sp>
              <p:sp>
                <p:nvSpPr>
                  <p:cNvPr id="17433" name="Text Box 12">
                    <a:extLst>
                      <a:ext uri="{FF2B5EF4-FFF2-40B4-BE49-F238E27FC236}">
                        <a16:creationId xmlns:a16="http://schemas.microsoft.com/office/drawing/2014/main" id="{F3D96758-6AFD-4203-A528-A4702EB698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4" y="766"/>
                    <a:ext cx="1553" cy="2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4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2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0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ru-RU" altLang="ru-RU" sz="16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Персонал, оборуд-е</a:t>
                    </a:r>
                  </a:p>
                </p:txBody>
              </p:sp>
              <p:sp>
                <p:nvSpPr>
                  <p:cNvPr id="17434" name="Text Box 13">
                    <a:extLst>
                      <a:ext uri="{FF2B5EF4-FFF2-40B4-BE49-F238E27FC236}">
                        <a16:creationId xmlns:a16="http://schemas.microsoft.com/office/drawing/2014/main" id="{C5BF27FA-991E-49BE-9FEC-DCE046BAD7F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0" y="-70"/>
                    <a:ext cx="2118" cy="2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4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2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0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ru-RU" altLang="ru-RU" sz="18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Поле идентификации</a:t>
                    </a:r>
                  </a:p>
                </p:txBody>
              </p:sp>
              <p:sp>
                <p:nvSpPr>
                  <p:cNvPr id="17435" name="Text Box 14">
                    <a:extLst>
                      <a:ext uri="{FF2B5EF4-FFF2-40B4-BE49-F238E27FC236}">
                        <a16:creationId xmlns:a16="http://schemas.microsoft.com/office/drawing/2014/main" id="{9742EB76-1D64-4E2A-9DCD-A366E29799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0" y="348"/>
                    <a:ext cx="2116" cy="2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4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2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20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Symbol" panose="05050102010706020507" pitchFamily="18" charset="2"/>
                      <a:buChar char=""/>
                      <a:defRPr sz="1600">
                        <a:solidFill>
                          <a:schemeClr val="tx2"/>
                        </a:solidFill>
                        <a:latin typeface="Candara" panose="020E0502030303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ru-RU" altLang="ru-RU" sz="18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Поле имени</a:t>
                    </a:r>
                  </a:p>
                </p:txBody>
              </p:sp>
              <p:sp>
                <p:nvSpPr>
                  <p:cNvPr id="17436" name="Line 15">
                    <a:extLst>
                      <a:ext uri="{FF2B5EF4-FFF2-40B4-BE49-F238E27FC236}">
                        <a16:creationId xmlns:a16="http://schemas.microsoft.com/office/drawing/2014/main" id="{7733E8AA-7202-4BEA-AFB1-E124672990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96" y="69"/>
                    <a:ext cx="5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7" name="Line 16">
                    <a:extLst>
                      <a:ext uri="{FF2B5EF4-FFF2-40B4-BE49-F238E27FC236}">
                        <a16:creationId xmlns:a16="http://schemas.microsoft.com/office/drawing/2014/main" id="{27E055A9-6F8E-4508-AE82-6CA51FF6FC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96" y="487"/>
                    <a:ext cx="5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8" name="Line 17">
                    <a:extLst>
                      <a:ext uri="{FF2B5EF4-FFF2-40B4-BE49-F238E27FC236}">
                        <a16:creationId xmlns:a16="http://schemas.microsoft.com/office/drawing/2014/main" id="{A50DFB7F-A447-493A-8992-CEA898E4A7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96" y="905"/>
                    <a:ext cx="5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27" name="Line 18">
                  <a:extLst>
                    <a:ext uri="{FF2B5EF4-FFF2-40B4-BE49-F238E27FC236}">
                      <a16:creationId xmlns:a16="http://schemas.microsoft.com/office/drawing/2014/main" id="{AD74AC89-BFC5-442A-AC68-D2D58EF9E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5" y="766"/>
                  <a:ext cx="127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25" name="Text Box 19">
                <a:extLst>
                  <a:ext uri="{FF2B5EF4-FFF2-40B4-BE49-F238E27FC236}">
                    <a16:creationId xmlns:a16="http://schemas.microsoft.com/office/drawing/2014/main" id="{BD404C67-A717-4CF2-B617-D9FA20AAF6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2" y="4014"/>
                <a:ext cx="3240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4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2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0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Поле физической реализации</a:t>
                </a:r>
              </a:p>
            </p:txBody>
          </p:sp>
        </p:grpSp>
        <p:sp>
          <p:nvSpPr>
            <p:cNvPr id="17423" name="Text Box 20">
              <a:extLst>
                <a:ext uri="{FF2B5EF4-FFF2-40B4-BE49-F238E27FC236}">
                  <a16:creationId xmlns:a16="http://schemas.microsoft.com/office/drawing/2014/main" id="{B921E1D2-329E-4D4A-AB62-4BF0CA031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298"/>
              <a:ext cx="1905" cy="44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000" b="1">
                  <a:solidFill>
                    <a:schemeClr val="tx1"/>
                  </a:solidFill>
                  <a:latin typeface="Arial" panose="020B0604020202020204" pitchFamily="34" charset="0"/>
                </a:rPr>
                <a:t>Процесс в нотации Гейна-Сарсона </a:t>
              </a:r>
            </a:p>
          </p:txBody>
        </p:sp>
      </p:grpSp>
      <p:sp>
        <p:nvSpPr>
          <p:cNvPr id="13335" name="Text Box 23">
            <a:extLst>
              <a:ext uri="{FF2B5EF4-FFF2-40B4-BE49-F238E27FC236}">
                <a16:creationId xmlns:a16="http://schemas.microsoft.com/office/drawing/2014/main" id="{21E17E44-8427-417F-BB40-D2ACF4655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734050"/>
            <a:ext cx="77041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ru-RU" u="sng">
                <a:solidFill>
                  <a:srgbClr val="4C004C"/>
                </a:solidFill>
                <a:latin typeface="Arial" panose="020B0604020202020204" pitchFamily="34" charset="0"/>
              </a:rPr>
              <a:t>!!!!! </a:t>
            </a:r>
            <a:r>
              <a:rPr lang="ru-RU" altLang="ru-RU" u="sng">
                <a:solidFill>
                  <a:srgbClr val="4C004C"/>
                </a:solidFill>
                <a:latin typeface="Arial" panose="020B0604020202020204" pitchFamily="34" charset="0"/>
              </a:rPr>
              <a:t>Процесс отличается от системы/подсистемы по полю наименования</a:t>
            </a:r>
            <a:r>
              <a:rPr lang="en-US" altLang="ru-RU">
                <a:solidFill>
                  <a:srgbClr val="4C004C"/>
                </a:solidFill>
                <a:latin typeface="Arial" panose="020B0604020202020204" pitchFamily="34" charset="0"/>
              </a:rPr>
              <a:t>!!!!</a:t>
            </a:r>
            <a:endParaRPr lang="ru-RU" altLang="ru-RU" sz="1800">
              <a:solidFill>
                <a:srgbClr val="4C004C"/>
              </a:solidFill>
              <a:latin typeface="Arial" panose="020B0604020202020204" pitchFamily="34" charset="0"/>
            </a:endParaRPr>
          </a:p>
        </p:txBody>
      </p:sp>
      <p:grpSp>
        <p:nvGrpSpPr>
          <p:cNvPr id="12323" name="Group 35">
            <a:extLst>
              <a:ext uri="{FF2B5EF4-FFF2-40B4-BE49-F238E27FC236}">
                <a16:creationId xmlns:a16="http://schemas.microsoft.com/office/drawing/2014/main" id="{09956541-46A9-4EDB-810A-A1E46D5F1426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005263"/>
            <a:ext cx="8280400" cy="1441450"/>
            <a:chOff x="295" y="2523"/>
            <a:chExt cx="5216" cy="908"/>
          </a:xfrm>
        </p:grpSpPr>
        <p:sp>
          <p:nvSpPr>
            <p:cNvPr id="17414" name="Text Box 22">
              <a:extLst>
                <a:ext uri="{FF2B5EF4-FFF2-40B4-BE49-F238E27FC236}">
                  <a16:creationId xmlns:a16="http://schemas.microsoft.com/office/drawing/2014/main" id="{0D040A43-F346-4D7C-8F23-0B08C57AA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659"/>
              <a:ext cx="1769" cy="44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000" b="1">
                  <a:solidFill>
                    <a:schemeClr val="tx1"/>
                  </a:solidFill>
                  <a:latin typeface="Arial" panose="020B0604020202020204" pitchFamily="34" charset="0"/>
                </a:rPr>
                <a:t>Процесс в нотации Йордона-ДеМарко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7415" name="Group 34">
              <a:extLst>
                <a:ext uri="{FF2B5EF4-FFF2-40B4-BE49-F238E27FC236}">
                  <a16:creationId xmlns:a16="http://schemas.microsoft.com/office/drawing/2014/main" id="{91E553E0-8098-4DAC-A404-84B83691E4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2523"/>
              <a:ext cx="2495" cy="908"/>
              <a:chOff x="295" y="2523"/>
              <a:chExt cx="2495" cy="908"/>
            </a:xfrm>
          </p:grpSpPr>
          <p:sp>
            <p:nvSpPr>
              <p:cNvPr id="17416" name="Oval 27">
                <a:extLst>
                  <a:ext uri="{FF2B5EF4-FFF2-40B4-BE49-F238E27FC236}">
                    <a16:creationId xmlns:a16="http://schemas.microsoft.com/office/drawing/2014/main" id="{6823DE8D-3618-455E-A054-2812F7697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523"/>
                <a:ext cx="952" cy="9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4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2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0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Имя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процесса</a:t>
                </a:r>
              </a:p>
            </p:txBody>
          </p:sp>
          <p:sp>
            <p:nvSpPr>
              <p:cNvPr id="17417" name="Oval 28">
                <a:extLst>
                  <a:ext uri="{FF2B5EF4-FFF2-40B4-BE49-F238E27FC236}">
                    <a16:creationId xmlns:a16="http://schemas.microsoft.com/office/drawing/2014/main" id="{E2862EDC-2F77-480B-B36A-CA79C9753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" y="2569"/>
                <a:ext cx="907" cy="8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4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2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0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18" name="Line 29">
                <a:extLst>
                  <a:ext uri="{FF2B5EF4-FFF2-40B4-BE49-F238E27FC236}">
                    <a16:creationId xmlns:a16="http://schemas.microsoft.com/office/drawing/2014/main" id="{764F0EE8-C34C-4F0B-846B-8BC496B04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3" y="2977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9" name="Text Box 30">
                <a:extLst>
                  <a:ext uri="{FF2B5EF4-FFF2-40B4-BE49-F238E27FC236}">
                    <a16:creationId xmlns:a16="http://schemas.microsoft.com/office/drawing/2014/main" id="{64DF0150-2587-4C83-9958-7607B7B44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2705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4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2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0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420" name="Text Box 31">
                <a:extLst>
                  <a:ext uri="{FF2B5EF4-FFF2-40B4-BE49-F238E27FC236}">
                    <a16:creationId xmlns:a16="http://schemas.microsoft.com/office/drawing/2014/main" id="{61E6D537-DFF6-4022-95D4-BFB6132A8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3022"/>
                <a:ext cx="4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4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2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0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имя</a:t>
                </a:r>
              </a:p>
            </p:txBody>
          </p:sp>
          <p:sp>
            <p:nvSpPr>
              <p:cNvPr id="17421" name="Text Box 32">
                <a:extLst>
                  <a:ext uri="{FF2B5EF4-FFF2-40B4-BE49-F238E27FC236}">
                    <a16:creationId xmlns:a16="http://schemas.microsoft.com/office/drawing/2014/main" id="{DD5A5D76-BED3-469C-9727-734A92701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2886"/>
                <a:ext cx="45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4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2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0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или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300E26BE-52D6-4505-940D-CA2C15B45F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229600" cy="2003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/>
              <a:t>Это абстрактное устройство для хранения информации, которую можно в любой момент поместить в накопитель и через некоторое время извлечь. 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F0D7F78-72F6-4DCA-8C04-8A349D531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Накопитель данных</a:t>
            </a:r>
          </a:p>
        </p:txBody>
      </p:sp>
      <p:pic>
        <p:nvPicPr>
          <p:cNvPr id="18436" name="Picture 4" descr="store_dfd">
            <a:extLst>
              <a:ext uri="{FF2B5EF4-FFF2-40B4-BE49-F238E27FC236}">
                <a16:creationId xmlns:a16="http://schemas.microsoft.com/office/drawing/2014/main" id="{A346C9DE-B58F-4DFB-BDFE-57633330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28797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C469C04A-DD50-4AD7-9BDF-289AE6EC4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08500"/>
            <a:ext cx="835342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u="sng">
                <a:solidFill>
                  <a:schemeClr val="tx1"/>
                </a:solidFill>
                <a:latin typeface="Arial" panose="020B0604020202020204" pitchFamily="34" charset="0"/>
              </a:rPr>
              <a:t>Примеры</a:t>
            </a:r>
            <a:r>
              <a:rPr lang="ru-RU" altLang="ru-RU" sz="2800">
                <a:solidFill>
                  <a:schemeClr val="tx1"/>
                </a:solidFill>
                <a:latin typeface="Arial" panose="020B0604020202020204" pitchFamily="34" charset="0"/>
              </a:rPr>
              <a:t>: ящик в картотеке, таблицы в ОЗУ, файл на электронном носителе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Примечание: В нотациях Гейна-Сарсона и Йордона-ДеМарко графическое представление данного элемента аналогичное.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459805B3-AC36-4B99-BD73-B1CB7459C5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2160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/>
              <a:t>Определяет информацию, передаваемую через некоторые соединения от источника к приемнику. Реальный поток данных может быть информацией, передаваемой по кабелю между двумя устройствами, пересылаемыми по почте письмами и т.п.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2180BBD-DC82-4617-AF52-B417E5BC1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Поток данных</a:t>
            </a:r>
          </a:p>
        </p:txBody>
      </p:sp>
      <p:grpSp>
        <p:nvGrpSpPr>
          <p:cNvPr id="19460" name="Group 4">
            <a:extLst>
              <a:ext uri="{FF2B5EF4-FFF2-40B4-BE49-F238E27FC236}">
                <a16:creationId xmlns:a16="http://schemas.microsoft.com/office/drawing/2014/main" id="{F144B55D-6DE0-4537-A1B6-D49972CBC3A6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860800"/>
            <a:ext cx="5976938" cy="2449513"/>
            <a:chOff x="3407" y="1289"/>
            <a:chExt cx="3812" cy="1115"/>
          </a:xfrm>
        </p:grpSpPr>
        <p:sp>
          <p:nvSpPr>
            <p:cNvPr id="19461" name="AutoShape 5">
              <a:extLst>
                <a:ext uri="{FF2B5EF4-FFF2-40B4-BE49-F238E27FC236}">
                  <a16:creationId xmlns:a16="http://schemas.microsoft.com/office/drawing/2014/main" id="{6C06277E-9521-4F22-9F3B-566024146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" y="1289"/>
              <a:ext cx="1553" cy="11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2" name="Line 6">
              <a:extLst>
                <a:ext uri="{FF2B5EF4-FFF2-40B4-BE49-F238E27FC236}">
                  <a16:creationId xmlns:a16="http://schemas.microsoft.com/office/drawing/2014/main" id="{8D7920B8-BB6E-4E49-A4D0-AFE64B9D9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6" y="1568"/>
              <a:ext cx="15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3" name="Line 7">
              <a:extLst>
                <a:ext uri="{FF2B5EF4-FFF2-40B4-BE49-F238E27FC236}">
                  <a16:creationId xmlns:a16="http://schemas.microsoft.com/office/drawing/2014/main" id="{425C0637-B8FD-47A1-8A4A-91F0D46A2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6" y="2125"/>
              <a:ext cx="15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Rectangle 8">
              <a:extLst>
                <a:ext uri="{FF2B5EF4-FFF2-40B4-BE49-F238E27FC236}">
                  <a16:creationId xmlns:a16="http://schemas.microsoft.com/office/drawing/2014/main" id="{F71F7112-9D88-49D3-8DAF-F67AE1165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1428"/>
              <a:ext cx="1270" cy="8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2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solidFill>
                    <a:schemeClr val="tx1"/>
                  </a:solidFill>
                  <a:latin typeface="Arial" panose="020B0604020202020204" pitchFamily="34" charset="0"/>
                </a:rPr>
                <a:t>Деканат</a:t>
              </a:r>
            </a:p>
          </p:txBody>
        </p:sp>
        <p:sp>
          <p:nvSpPr>
            <p:cNvPr id="19465" name="Line 9">
              <a:extLst>
                <a:ext uri="{FF2B5EF4-FFF2-40B4-BE49-F238E27FC236}">
                  <a16:creationId xmlns:a16="http://schemas.microsoft.com/office/drawing/2014/main" id="{DEC56629-EC66-45AC-AB56-D5A5E972D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1289"/>
              <a:ext cx="142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Line 10">
              <a:extLst>
                <a:ext uri="{FF2B5EF4-FFF2-40B4-BE49-F238E27FC236}">
                  <a16:creationId xmlns:a16="http://schemas.microsoft.com/office/drawing/2014/main" id="{151E3C8C-D39D-4E5A-9B93-9534087FD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1289"/>
              <a:ext cx="12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11">
              <a:extLst>
                <a:ext uri="{FF2B5EF4-FFF2-40B4-BE49-F238E27FC236}">
                  <a16:creationId xmlns:a16="http://schemas.microsoft.com/office/drawing/2014/main" id="{A98F4F1A-A87B-4F8F-AFE3-3F67FEF44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1289"/>
              <a:ext cx="1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Line 12">
              <a:extLst>
                <a:ext uri="{FF2B5EF4-FFF2-40B4-BE49-F238E27FC236}">
                  <a16:creationId xmlns:a16="http://schemas.microsoft.com/office/drawing/2014/main" id="{FDB6D3A3-62F1-484A-8F51-5BAE757D8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2125"/>
              <a:ext cx="142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13">
              <a:extLst>
                <a:ext uri="{FF2B5EF4-FFF2-40B4-BE49-F238E27FC236}">
                  <a16:creationId xmlns:a16="http://schemas.microsoft.com/office/drawing/2014/main" id="{8344E479-925F-4466-8648-0921BF160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8" y="1289"/>
              <a:ext cx="141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Text Box 14">
              <a:extLst>
                <a:ext uri="{FF2B5EF4-FFF2-40B4-BE49-F238E27FC236}">
                  <a16:creationId xmlns:a16="http://schemas.microsoft.com/office/drawing/2014/main" id="{6CD22DDC-D010-41B6-88FD-5E3482CEE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" y="1568"/>
              <a:ext cx="1271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solidFill>
                    <a:schemeClr val="tx1"/>
                  </a:solidFill>
                  <a:latin typeface="Arial" panose="020B0604020202020204" pitchFamily="34" charset="0"/>
                </a:rPr>
                <a:t>Заполнить ведомость</a:t>
              </a:r>
            </a:p>
          </p:txBody>
        </p:sp>
        <p:sp>
          <p:nvSpPr>
            <p:cNvPr id="19471" name="Text Box 15">
              <a:extLst>
                <a:ext uri="{FF2B5EF4-FFF2-40B4-BE49-F238E27FC236}">
                  <a16:creationId xmlns:a16="http://schemas.microsoft.com/office/drawing/2014/main" id="{86F5FCFB-5AE3-48CE-829D-8BAF7EE8F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" y="2125"/>
              <a:ext cx="1271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900">
                  <a:solidFill>
                    <a:schemeClr val="tx1"/>
                  </a:solidFill>
                  <a:latin typeface="Arial" panose="020B0604020202020204" pitchFamily="34" charset="0"/>
                </a:rPr>
                <a:t>Преподаватель</a:t>
              </a:r>
            </a:p>
          </p:txBody>
        </p:sp>
        <p:sp>
          <p:nvSpPr>
            <p:cNvPr id="19472" name="Text Box 16">
              <a:extLst>
                <a:ext uri="{FF2B5EF4-FFF2-40B4-BE49-F238E27FC236}">
                  <a16:creationId xmlns:a16="http://schemas.microsoft.com/office/drawing/2014/main" id="{91A974CD-9EE5-41D2-ABD4-0037C117F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" y="1289"/>
              <a:ext cx="1271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solidFill>
                    <a:schemeClr val="tx1"/>
                  </a:solidFill>
                  <a:latin typeface="Arial" panose="020B0604020202020204" pitchFamily="34" charset="0"/>
                </a:rPr>
                <a:t>1.1.1</a:t>
              </a:r>
            </a:p>
          </p:txBody>
        </p:sp>
        <p:sp>
          <p:nvSpPr>
            <p:cNvPr id="19473" name="Line 17">
              <a:extLst>
                <a:ext uri="{FF2B5EF4-FFF2-40B4-BE49-F238E27FC236}">
                  <a16:creationId xmlns:a16="http://schemas.microsoft.com/office/drawing/2014/main" id="{30FD7671-FC91-407C-B72C-06A6974FC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9" y="1846"/>
              <a:ext cx="84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Text Box 18">
              <a:extLst>
                <a:ext uri="{FF2B5EF4-FFF2-40B4-BE49-F238E27FC236}">
                  <a16:creationId xmlns:a16="http://schemas.microsoft.com/office/drawing/2014/main" id="{0A06DF08-D374-4B0C-949B-DE2C630C4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" y="1568"/>
              <a:ext cx="84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700">
                  <a:solidFill>
                    <a:schemeClr val="tx1"/>
                  </a:solidFill>
                  <a:latin typeface="Arial" panose="020B0604020202020204" pitchFamily="34" charset="0"/>
                </a:rPr>
                <a:t>Ведомость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896631C-A779-4ED6-9CAB-0704CDA01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Нумерация объектов</a:t>
            </a:r>
          </a:p>
        </p:txBody>
      </p:sp>
      <p:graphicFrame>
        <p:nvGraphicFramePr>
          <p:cNvPr id="16418" name="Group 34">
            <a:extLst>
              <a:ext uri="{FF2B5EF4-FFF2-40B4-BE49-F238E27FC236}">
                <a16:creationId xmlns:a16="http://schemas.microsoft.com/office/drawing/2014/main" id="{13B77CB0-B575-4ACC-8046-E98CC2E9A6E9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Системы, подсистемы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4C004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Префикс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]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 + собственный номер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Процессы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C004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Префикс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]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+номер родительской подсистемы+собственный номер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Внешние сущности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Префикс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]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+номер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Хранилища данных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Префикс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]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C004C"/>
                          </a:solidFill>
                          <a:effectLst/>
                          <a:latin typeface="Arial" charset="0"/>
                        </a:rPr>
                        <a:t>+номер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94" name="Picture 17">
            <a:extLst>
              <a:ext uri="{FF2B5EF4-FFF2-40B4-BE49-F238E27FC236}">
                <a16:creationId xmlns:a16="http://schemas.microsoft.com/office/drawing/2014/main" id="{BB024F5A-2D76-44B8-85A0-DF2653EA4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24525" r="78804" b="59065"/>
          <a:stretch>
            <a:fillRect/>
          </a:stretch>
        </p:blipFill>
        <p:spPr bwMode="auto">
          <a:xfrm>
            <a:off x="1187450" y="2205038"/>
            <a:ext cx="28813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 Box 20">
            <a:extLst>
              <a:ext uri="{FF2B5EF4-FFF2-40B4-BE49-F238E27FC236}">
                <a16:creationId xmlns:a16="http://schemas.microsoft.com/office/drawing/2014/main" id="{65E6FE57-7B60-4441-81DA-0A8BFDED6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33051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496" name="Picture 21">
            <a:extLst>
              <a:ext uri="{FF2B5EF4-FFF2-40B4-BE49-F238E27FC236}">
                <a16:creationId xmlns:a16="http://schemas.microsoft.com/office/drawing/2014/main" id="{EE79AA07-A260-4A27-890D-6C221CD5E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24525" r="78787" b="59065"/>
          <a:stretch>
            <a:fillRect/>
          </a:stretch>
        </p:blipFill>
        <p:spPr bwMode="auto">
          <a:xfrm>
            <a:off x="5364163" y="2133600"/>
            <a:ext cx="237648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9">
            <a:extLst>
              <a:ext uri="{FF2B5EF4-FFF2-40B4-BE49-F238E27FC236}">
                <a16:creationId xmlns:a16="http://schemas.microsoft.com/office/drawing/2014/main" id="{9A21C2E2-C4AE-4B1E-B6E1-B7C80C8C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24072" r="78813" b="55891"/>
          <a:stretch>
            <a:fillRect/>
          </a:stretch>
        </p:blipFill>
        <p:spPr bwMode="auto">
          <a:xfrm>
            <a:off x="1258888" y="4724400"/>
            <a:ext cx="24479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1">
            <a:extLst>
              <a:ext uri="{FF2B5EF4-FFF2-40B4-BE49-F238E27FC236}">
                <a16:creationId xmlns:a16="http://schemas.microsoft.com/office/drawing/2014/main" id="{67C00E00-F505-4EB7-AC1B-E6444223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60950" r="78804" b="22934"/>
          <a:stretch>
            <a:fillRect/>
          </a:stretch>
        </p:blipFill>
        <p:spPr bwMode="auto">
          <a:xfrm>
            <a:off x="5076825" y="4797425"/>
            <a:ext cx="3024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413D1E0-6014-4B2D-A634-A8AACEA24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Уровни </a:t>
            </a:r>
            <a:r>
              <a:rPr lang="en-US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DFD</a:t>
            </a: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-модели</a:t>
            </a:r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id="{99996E10-B870-4DAB-875E-41DA3A35E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700213"/>
            <a:ext cx="3889375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Уровень системы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6A7FA748-709A-413B-B97F-A51C96BA10F6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2565400"/>
            <a:ext cx="3889375" cy="1511300"/>
            <a:chOff x="1655" y="1616"/>
            <a:chExt cx="2450" cy="952"/>
          </a:xfrm>
        </p:grpSpPr>
        <p:sp>
          <p:nvSpPr>
            <p:cNvPr id="21512" name="Oval 5">
              <a:extLst>
                <a:ext uri="{FF2B5EF4-FFF2-40B4-BE49-F238E27FC236}">
                  <a16:creationId xmlns:a16="http://schemas.microsoft.com/office/drawing/2014/main" id="{3B587E09-7A19-4A40-AD36-865B2C515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069"/>
              <a:ext cx="245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>
                  <a:solidFill>
                    <a:schemeClr val="tx1"/>
                  </a:solidFill>
                  <a:latin typeface="Arial" panose="020B0604020202020204" pitchFamily="34" charset="0"/>
                </a:rPr>
                <a:t>Уровень подсистемы</a:t>
              </a:r>
            </a:p>
          </p:txBody>
        </p:sp>
        <p:sp>
          <p:nvSpPr>
            <p:cNvPr id="21513" name="AutoShape 7">
              <a:extLst>
                <a:ext uri="{FF2B5EF4-FFF2-40B4-BE49-F238E27FC236}">
                  <a16:creationId xmlns:a16="http://schemas.microsoft.com/office/drawing/2014/main" id="{E4BA178C-9D3B-4F4A-AA79-CC5151758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616"/>
              <a:ext cx="227" cy="408"/>
            </a:xfrm>
            <a:prstGeom prst="down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645E65D1-87F3-40DC-9E46-1FC7639A7C85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4221163"/>
            <a:ext cx="3889375" cy="1511300"/>
            <a:chOff x="1701" y="2614"/>
            <a:chExt cx="2450" cy="952"/>
          </a:xfrm>
        </p:grpSpPr>
        <p:sp>
          <p:nvSpPr>
            <p:cNvPr id="21510" name="Oval 6">
              <a:extLst>
                <a:ext uri="{FF2B5EF4-FFF2-40B4-BE49-F238E27FC236}">
                  <a16:creationId xmlns:a16="http://schemas.microsoft.com/office/drawing/2014/main" id="{30D10175-9C47-4854-97EC-818AA4E7C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067"/>
              <a:ext cx="245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>
                  <a:solidFill>
                    <a:schemeClr val="tx1"/>
                  </a:solidFill>
                  <a:latin typeface="Arial" panose="020B0604020202020204" pitchFamily="34" charset="0"/>
                </a:rPr>
                <a:t>Уровень процесса</a:t>
              </a:r>
            </a:p>
          </p:txBody>
        </p:sp>
        <p:sp>
          <p:nvSpPr>
            <p:cNvPr id="21511" name="AutoShape 8">
              <a:extLst>
                <a:ext uri="{FF2B5EF4-FFF2-40B4-BE49-F238E27FC236}">
                  <a16:creationId xmlns:a16="http://schemas.microsoft.com/office/drawing/2014/main" id="{26A03ECF-4A14-4112-B557-EC3B80C85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614"/>
              <a:ext cx="227" cy="408"/>
            </a:xfrm>
            <a:prstGeom prst="down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04BC68E9-2758-4603-BA75-E1B4952E11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229600" cy="5048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/>
              <a:t>1. Построение диаграмм уровня системы и подсистемы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0157816-3E37-46E2-A25B-73A32E19D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Построение иерархии </a:t>
            </a:r>
            <a:r>
              <a:rPr lang="en-US" sz="32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DFD</a:t>
            </a:r>
            <a:endParaRPr lang="ru-RU" sz="3200" b="1">
              <a:solidFill>
                <a:srgbClr val="4C004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F592DED8-015B-444A-BF25-B086CED1E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17154" r="22794" b="19067"/>
          <a:stretch>
            <a:fillRect/>
          </a:stretch>
        </p:blipFill>
        <p:spPr bwMode="auto">
          <a:xfrm>
            <a:off x="971550" y="1317625"/>
            <a:ext cx="6985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24CD7A53-B947-4105-818C-1844553E32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908050"/>
            <a:ext cx="8229600" cy="504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2. Построение диаграмм уровня процесса</a:t>
            </a:r>
            <a:r>
              <a:rPr lang="ru-RU" altLang="ru-RU"/>
              <a:t> 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21C10B7-995D-47FC-9BB5-9BF977145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Построение иерархии </a:t>
            </a:r>
            <a:r>
              <a:rPr lang="en-US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DFD</a:t>
            </a:r>
            <a:endParaRPr lang="ru-RU" sz="2800" b="1">
              <a:solidFill>
                <a:srgbClr val="4C004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43779507-20EF-4014-975A-3CF687DE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t="15787" r="3548" b="21336"/>
          <a:stretch>
            <a:fillRect/>
          </a:stretch>
        </p:blipFill>
        <p:spPr bwMode="auto">
          <a:xfrm>
            <a:off x="0" y="1412875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15945C9B-7DAA-4671-9500-A83D7B38A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29600" cy="43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1. Контекстная диаграмма уровня системы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8DF3E4D-6013-4EA1-BD9C-C5C1D7F43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865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 </a:t>
            </a:r>
            <a:r>
              <a:rPr lang="en-US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DFD</a:t>
            </a:r>
            <a: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-модели</a:t>
            </a:r>
            <a:b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постройки дачного домика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C50D9582-CE68-459C-B445-3710D0D86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14090" r="17264" b="19716"/>
          <a:stretch>
            <a:fillRect/>
          </a:stretch>
        </p:blipFill>
        <p:spPr bwMode="auto">
          <a:xfrm>
            <a:off x="395288" y="1924050"/>
            <a:ext cx="78486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B81B48FC-2046-42C7-8B42-0C4CCDBBFF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3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2. Диаграмма уровня подсистемы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E95DE20-9D05-4EAA-AAFE-17EA0B0D8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 </a:t>
            </a:r>
            <a:r>
              <a:rPr lang="en-US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DFD</a:t>
            </a:r>
            <a: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-модели</a:t>
            </a:r>
            <a:b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постройки дачного домика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9B69C052-1553-43D3-A172-486DE468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18739" r="8005" b="19687"/>
          <a:stretch>
            <a:fillRect/>
          </a:stretch>
        </p:blipFill>
        <p:spPr bwMode="auto">
          <a:xfrm>
            <a:off x="215900" y="2041525"/>
            <a:ext cx="874871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8E89B89B-4852-4E6E-B821-8F27FC9774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5191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/>
              <a:t>3. Диаграмма уровня процесса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5C8BBB7-0364-45EF-BEAC-2D8D43BCB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595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 </a:t>
            </a:r>
            <a:r>
              <a:rPr lang="en-US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DFD</a:t>
            </a:r>
            <a: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-модели</a:t>
            </a:r>
            <a:b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постройки дачного домика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87A70453-1AE4-4B1B-A408-D3EF7CDB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18739" r="7349" b="17793"/>
          <a:stretch>
            <a:fillRect/>
          </a:stretch>
        </p:blipFill>
        <p:spPr bwMode="auto">
          <a:xfrm>
            <a:off x="250825" y="1989138"/>
            <a:ext cx="86423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2DE983F5-27E8-4002-A4FD-67182FB362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229600" cy="3311525"/>
          </a:xfrm>
        </p:spPr>
        <p:txBody>
          <a:bodyPr/>
          <a:lstStyle/>
          <a:p>
            <a:pPr eaLnBrk="1" hangingPunct="1"/>
            <a:r>
              <a:rPr lang="ru-RU" altLang="ru-RU" dirty="0"/>
              <a:t>Определение и функциональное назначение </a:t>
            </a:r>
            <a:r>
              <a:rPr lang="en-US" altLang="ru-RU" dirty="0"/>
              <a:t>DFD</a:t>
            </a:r>
            <a:r>
              <a:rPr lang="ru-RU" altLang="ru-RU" dirty="0"/>
              <a:t>-моделей</a:t>
            </a:r>
          </a:p>
          <a:p>
            <a:pPr eaLnBrk="1" hangingPunct="1"/>
            <a:r>
              <a:rPr lang="ru-RU" altLang="ru-RU" dirty="0"/>
              <a:t>Основные компоненты </a:t>
            </a:r>
            <a:r>
              <a:rPr lang="en-US" altLang="ru-RU" dirty="0"/>
              <a:t>DFD</a:t>
            </a:r>
            <a:r>
              <a:rPr lang="ru-RU" altLang="ru-RU" dirty="0"/>
              <a:t>-моделей</a:t>
            </a:r>
          </a:p>
          <a:p>
            <a:pPr eaLnBrk="1" hangingPunct="1"/>
            <a:r>
              <a:rPr lang="ru-RU" altLang="ru-RU" dirty="0"/>
              <a:t>Иерархия </a:t>
            </a:r>
            <a:r>
              <a:rPr lang="en-US" altLang="ru-RU" dirty="0"/>
              <a:t>DFD</a:t>
            </a:r>
            <a:endParaRPr lang="ru-RU" altLang="ru-RU" dirty="0"/>
          </a:p>
          <a:p>
            <a:pPr eaLnBrk="1" hangingPunct="1"/>
            <a:r>
              <a:rPr lang="ru-RU" altLang="ru-RU" dirty="0"/>
              <a:t>Рассмотрение примера </a:t>
            </a:r>
            <a:r>
              <a:rPr lang="en-US" altLang="ru-RU" dirty="0"/>
              <a:t>DFD</a:t>
            </a:r>
            <a:r>
              <a:rPr lang="ru-RU" altLang="ru-RU"/>
              <a:t>-модели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D5BBA7F-C2FF-450F-92F4-8C2AF8A1D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вопросы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EE652632-652C-4B02-BF59-687EAF4B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Расширения DFD для систем реального времени</a:t>
            </a:r>
          </a:p>
        </p:txBody>
      </p:sp>
      <p:sp>
        <p:nvSpPr>
          <p:cNvPr id="27651" name="Объект 3">
            <a:extLst>
              <a:ext uri="{FF2B5EF4-FFF2-40B4-BE49-F238E27FC236}">
                <a16:creationId xmlns:a16="http://schemas.microsoft.com/office/drawing/2014/main" id="{1C975702-9690-4FED-A868-C695F5856A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eaLnBrk="1" hangingPunct="1"/>
            <a:r>
              <a:rPr lang="ru-RU" altLang="ru-RU" b="1" i="1"/>
              <a:t>Квазинепрерывный поток</a:t>
            </a:r>
            <a:r>
              <a:rPr lang="ru-RU" altLang="ru-RU"/>
              <a:t> – поток данных, непрерывный во времени. Отображается линией с двумя стрелками на конце</a:t>
            </a:r>
          </a:p>
        </p:txBody>
      </p:sp>
      <p:sp>
        <p:nvSpPr>
          <p:cNvPr id="27652" name="Объект 4">
            <a:extLst>
              <a:ext uri="{FF2B5EF4-FFF2-40B4-BE49-F238E27FC236}">
                <a16:creationId xmlns:a16="http://schemas.microsoft.com/office/drawing/2014/main" id="{359EAF7C-7519-413A-B852-53089AF1C5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7653" name="Picture 2">
            <a:extLst>
              <a:ext uri="{FF2B5EF4-FFF2-40B4-BE49-F238E27FC236}">
                <a16:creationId xmlns:a16="http://schemas.microsoft.com/office/drawing/2014/main" id="{B231EE8E-5B4A-4A47-83FD-C5D574EB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26038"/>
            <a:ext cx="81041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2A9EEF85-C11D-449E-B0CB-A3CB88E9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8675" name="Объект 2">
            <a:extLst>
              <a:ext uri="{FF2B5EF4-FFF2-40B4-BE49-F238E27FC236}">
                <a16:creationId xmlns:a16="http://schemas.microsoft.com/office/drawing/2014/main" id="{29DC85B5-23E5-44D6-ADDE-9B001211DA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eaLnBrk="1" hangingPunct="1"/>
            <a:r>
              <a:rPr lang="ru-RU" altLang="ru-RU" b="1" i="1"/>
              <a:t>Управляющий процесс</a:t>
            </a:r>
            <a:r>
              <a:rPr lang="ru-RU" altLang="ru-RU"/>
              <a:t> – процесс, формирующий сигналы управления на выходе</a:t>
            </a:r>
          </a:p>
        </p:txBody>
      </p:sp>
      <p:sp>
        <p:nvSpPr>
          <p:cNvPr id="28676" name="Объект 3">
            <a:extLst>
              <a:ext uri="{FF2B5EF4-FFF2-40B4-BE49-F238E27FC236}">
                <a16:creationId xmlns:a16="http://schemas.microsoft.com/office/drawing/2014/main" id="{BE0A88B3-1FE8-4200-9A8B-58909BAB34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8677" name="Picture 2">
            <a:extLst>
              <a:ext uri="{FF2B5EF4-FFF2-40B4-BE49-F238E27FC236}">
                <a16:creationId xmlns:a16="http://schemas.microsoft.com/office/drawing/2014/main" id="{4F43F0C2-5C69-4FEB-91E0-74FD5BF30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4140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71057F87-6CC1-4342-8C70-34D8C1F2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9699" name="Объект 2">
            <a:extLst>
              <a:ext uri="{FF2B5EF4-FFF2-40B4-BE49-F238E27FC236}">
                <a16:creationId xmlns:a16="http://schemas.microsoft.com/office/drawing/2014/main" id="{889B546B-266F-453E-BEB4-B0EBD5D430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eaLnBrk="1" hangingPunct="1"/>
            <a:r>
              <a:rPr lang="ru-RU" altLang="ru-RU" b="1" i="1"/>
              <a:t>Управляющий поток</a:t>
            </a:r>
            <a:r>
              <a:rPr lang="ru-RU" altLang="ru-RU"/>
              <a:t> – управляющая информация, запускающая процесс (подсистему) или изменяющая ход его выполнения</a:t>
            </a:r>
          </a:p>
        </p:txBody>
      </p:sp>
      <p:sp>
        <p:nvSpPr>
          <p:cNvPr id="29700" name="Объект 3">
            <a:extLst>
              <a:ext uri="{FF2B5EF4-FFF2-40B4-BE49-F238E27FC236}">
                <a16:creationId xmlns:a16="http://schemas.microsoft.com/office/drawing/2014/main" id="{D1216C19-E648-4043-817B-C0482F5EDE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9701" name="Picture 2">
            <a:extLst>
              <a:ext uri="{FF2B5EF4-FFF2-40B4-BE49-F238E27FC236}">
                <a16:creationId xmlns:a16="http://schemas.microsoft.com/office/drawing/2014/main" id="{12F976C6-5CDD-429F-BBFD-29566DFB6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16563"/>
            <a:ext cx="6924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8751F27-4ADC-4597-9B6B-B3B05A0A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23" name="Объект 2">
            <a:extLst>
              <a:ext uri="{FF2B5EF4-FFF2-40B4-BE49-F238E27FC236}">
                <a16:creationId xmlns:a16="http://schemas.microsoft.com/office/drawing/2014/main" id="{88FAF1E0-DED5-4614-8A03-F85C883638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eaLnBrk="1" hangingPunct="1"/>
            <a:r>
              <a:rPr lang="ru-RU" altLang="ru-RU" b="1" i="1"/>
              <a:t>Накопитель управлений</a:t>
            </a:r>
            <a:r>
              <a:rPr lang="ru-RU" altLang="ru-RU"/>
              <a:t> – накопитель управляющих потоков </a:t>
            </a:r>
          </a:p>
        </p:txBody>
      </p:sp>
      <p:sp>
        <p:nvSpPr>
          <p:cNvPr id="30724" name="Объект 3">
            <a:extLst>
              <a:ext uri="{FF2B5EF4-FFF2-40B4-BE49-F238E27FC236}">
                <a16:creationId xmlns:a16="http://schemas.microsoft.com/office/drawing/2014/main" id="{C064864F-1089-4BD9-BE9C-ABC6EAF626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5C6ED66B-091D-4974-A413-C09BD66D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33825"/>
            <a:ext cx="3811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43E2CBA7-E16D-4529-9385-5643DD4E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EC4CD1C5-241D-40CF-A825-2A0335B675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1748" name="Объект 3">
            <a:extLst>
              <a:ext uri="{FF2B5EF4-FFF2-40B4-BE49-F238E27FC236}">
                <a16:creationId xmlns:a16="http://schemas.microsoft.com/office/drawing/2014/main" id="{54EEC19F-178C-4FD5-A819-FDF65294A2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E95AF0FF-36F3-45E5-905E-A22DA33E3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65436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E9948342-4833-4853-AFED-A0E3DDB3CF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3886200"/>
          </a:xfrm>
        </p:spPr>
        <p:txBody>
          <a:bodyPr/>
          <a:lstStyle/>
          <a:p>
            <a:pPr eaLnBrk="1" hangingPunct="1"/>
            <a:r>
              <a:rPr lang="ru-RU" altLang="ru-RU"/>
              <a:t>Диаграмма потоков данных</a:t>
            </a:r>
          </a:p>
          <a:p>
            <a:pPr eaLnBrk="1" hangingPunct="1"/>
            <a:r>
              <a:rPr lang="ru-RU" altLang="ru-RU"/>
              <a:t>Внешняя сущность</a:t>
            </a:r>
          </a:p>
          <a:p>
            <a:pPr eaLnBrk="1" hangingPunct="1"/>
            <a:r>
              <a:rPr lang="ru-RU" altLang="ru-RU"/>
              <a:t>Накопитель данных</a:t>
            </a:r>
          </a:p>
          <a:p>
            <a:pPr eaLnBrk="1" hangingPunct="1"/>
            <a:r>
              <a:rPr lang="ru-RU" altLang="ru-RU"/>
              <a:t>Система / Подсистема / Процесс</a:t>
            </a:r>
          </a:p>
          <a:p>
            <a:pPr eaLnBrk="1" hangingPunct="1"/>
            <a:r>
              <a:rPr lang="ru-RU" altLang="ru-RU"/>
              <a:t>Поток данных</a:t>
            </a:r>
          </a:p>
          <a:p>
            <a:pPr eaLnBrk="1" hangingPunct="1"/>
            <a:r>
              <a:rPr lang="ru-RU" altLang="ru-RU"/>
              <a:t>Иерархия </a:t>
            </a:r>
            <a:r>
              <a:rPr lang="en-US" altLang="ru-RU"/>
              <a:t>DFD</a:t>
            </a:r>
            <a:endParaRPr lang="ru-RU" altLang="ru-RU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88D420B-DA9F-47A5-BF20-1047D8889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Изученные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47A01A7B-A405-413A-8A83-01310DD95D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229600" cy="3886200"/>
          </a:xfrm>
        </p:spPr>
        <p:txBody>
          <a:bodyPr/>
          <a:lstStyle/>
          <a:p>
            <a:pPr eaLnBrk="1" hangingPunct="1"/>
            <a:r>
              <a:rPr lang="ru-RU" altLang="ru-RU"/>
              <a:t>Провести сравнительный анализ функциональных моделей </a:t>
            </a:r>
            <a:r>
              <a:rPr lang="en-US" altLang="ru-RU"/>
              <a:t>IDEF0 </a:t>
            </a:r>
            <a:r>
              <a:rPr lang="ru-RU" altLang="ru-RU"/>
              <a:t>и </a:t>
            </a:r>
            <a:r>
              <a:rPr lang="en-US" altLang="ru-RU"/>
              <a:t>DFD</a:t>
            </a:r>
          </a:p>
          <a:p>
            <a:pPr eaLnBrk="1" hangingPunct="1"/>
            <a:r>
              <a:rPr lang="ru-RU" altLang="ru-RU"/>
              <a:t>Создать диаграмму </a:t>
            </a:r>
            <a:r>
              <a:rPr lang="en-US" altLang="ru-RU"/>
              <a:t>DFD </a:t>
            </a:r>
            <a:r>
              <a:rPr lang="ru-RU" altLang="ru-RU"/>
              <a:t>для </a:t>
            </a:r>
            <a:r>
              <a:rPr lang="en-US" altLang="ru-RU"/>
              <a:t>Blogger</a:t>
            </a:r>
            <a:endParaRPr lang="ru-RU" altLang="ru-RU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2BF9DEB-C665-41AF-8303-54A4F7EC6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1">
            <a:extLst>
              <a:ext uri="{FF2B5EF4-FFF2-40B4-BE49-F238E27FC236}">
                <a16:creationId xmlns:a16="http://schemas.microsoft.com/office/drawing/2014/main" id="{449C7BD3-C416-4AC9-A2E5-8F1E1820A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FEO (For Exposition Only) </a:t>
            </a:r>
            <a:r>
              <a:rPr lang="ru-RU" altLang="ru-RU"/>
              <a:t>диаграммы (другое название - диаграммы только для экспозиции, описания) используются для иллюстрации альтернативной точки зрения, для отображения отдельных деталей, которые не поддерживаются явно синтаксисом IDEF0. </a:t>
            </a:r>
          </a:p>
        </p:txBody>
      </p:sp>
      <p:sp>
        <p:nvSpPr>
          <p:cNvPr id="34819" name="Заголовок 2">
            <a:extLst>
              <a:ext uri="{FF2B5EF4-FFF2-40B4-BE49-F238E27FC236}">
                <a16:creationId xmlns:a16="http://schemas.microsoft.com/office/drawing/2014/main" id="{5EE0D7A3-0A87-473F-9564-59958C0F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FEO</a:t>
            </a:r>
            <a:endParaRPr lang="ru-RU" alt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1">
            <a:extLst>
              <a:ext uri="{FF2B5EF4-FFF2-40B4-BE49-F238E27FC236}">
                <a16:creationId xmlns:a16="http://schemas.microsoft.com/office/drawing/2014/main" id="{80A99BC3-12AA-48A9-925B-69F9439C9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5843" name="Заголовок 2">
            <a:extLst>
              <a:ext uri="{FF2B5EF4-FFF2-40B4-BE49-F238E27FC236}">
                <a16:creationId xmlns:a16="http://schemas.microsoft.com/office/drawing/2014/main" id="{1E7787BF-620B-4631-B826-FA99C85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 </a:t>
            </a:r>
            <a:r>
              <a:rPr lang="en-US" altLang="ru-RU" i="1"/>
              <a:t>Diagram -&gt; Add FEO Diagram</a:t>
            </a:r>
            <a:endParaRPr lang="ru-RU" altLang="ru-RU"/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09ED814F-5C69-4110-83DB-5B38CCF4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81300"/>
            <a:ext cx="40862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1">
            <a:extLst>
              <a:ext uri="{FF2B5EF4-FFF2-40B4-BE49-F238E27FC236}">
                <a16:creationId xmlns:a16="http://schemas.microsoft.com/office/drawing/2014/main" id="{59147177-D43C-49BC-B775-525954495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2B7980F-080F-446E-8DB4-2462A6E9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Просмотр списка имеющихся FEO диаграмм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EDC5E06B-58E9-4B7F-843B-1FD2F380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08275"/>
            <a:ext cx="27717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B9F2CF09-DE4F-487C-8CB7-FD640383E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b="1" i="1">
                <a:solidFill>
                  <a:schemeClr val="accent2"/>
                </a:solidFill>
              </a:rPr>
              <a:t>DFD</a:t>
            </a:r>
            <a:r>
              <a:rPr lang="ru-RU" altLang="ru-RU" i="1"/>
              <a:t> – </a:t>
            </a:r>
            <a:r>
              <a:rPr lang="en-US" altLang="ru-RU" b="1" i="1">
                <a:solidFill>
                  <a:schemeClr val="accent2"/>
                </a:solidFill>
              </a:rPr>
              <a:t>Data Flow Diagrams</a:t>
            </a:r>
            <a:r>
              <a:rPr lang="ru-RU" altLang="ru-RU" i="1"/>
              <a:t> – диаграммы потоков данных</a:t>
            </a:r>
          </a:p>
          <a:p>
            <a:pPr eaLnBrk="1" hangingPunct="1">
              <a:lnSpc>
                <a:spcPct val="90000"/>
              </a:lnSpc>
            </a:pPr>
            <a:endParaRPr lang="en-US" altLang="ru-RU" i="1" u="sng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i="1" u="sng">
                <a:solidFill>
                  <a:srgbClr val="FF0000"/>
                </a:solidFill>
              </a:rPr>
              <a:t>Модель системы</a:t>
            </a:r>
            <a:r>
              <a:rPr lang="ru-RU" altLang="ru-RU" i="1"/>
              <a:t> определяется как иерархия диаграмм потоков данных, описывающих асинхронный процесс преобразования информации от ее входа в систему до выдачи пользователю.</a:t>
            </a:r>
            <a:r>
              <a:rPr lang="ru-RU" altLang="ru-RU"/>
              <a:t> 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11EFC4DD-C2E5-487D-8ADC-C49DCDEE8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</a:t>
            </a:r>
            <a:r>
              <a:rPr lang="en-US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DFD</a:t>
            </a: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-модель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1">
            <a:extLst>
              <a:ext uri="{FF2B5EF4-FFF2-40B4-BE49-F238E27FC236}">
                <a16:creationId xmlns:a16="http://schemas.microsoft.com/office/drawing/2014/main" id="{CEB8512B-D3C6-4FD3-A692-90C1D301C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7891" name="Заголовок 2">
            <a:extLst>
              <a:ext uri="{FF2B5EF4-FFF2-40B4-BE49-F238E27FC236}">
                <a16:creationId xmlns:a16="http://schemas.microsoft.com/office/drawing/2014/main" id="{2802CDC9-C64B-443B-8340-B7D7ADDB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6AE0B1B4-F31C-4404-83E5-614A5C9E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84188"/>
            <a:ext cx="89154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1">
            <a:extLst>
              <a:ext uri="{FF2B5EF4-FFF2-40B4-BE49-F238E27FC236}">
                <a16:creationId xmlns:a16="http://schemas.microsoft.com/office/drawing/2014/main" id="{176EBB84-F56B-447F-85E5-65E7F90EC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Диаграмма дерева узлов</a:t>
            </a:r>
            <a:r>
              <a:rPr lang="ru-RU" altLang="ru-RU"/>
              <a:t> показывает иерархическую зависимость работ, но не взаимосвязи между работами.</a:t>
            </a:r>
          </a:p>
        </p:txBody>
      </p:sp>
      <p:sp>
        <p:nvSpPr>
          <p:cNvPr id="38915" name="Заголовок 2">
            <a:extLst>
              <a:ext uri="{FF2B5EF4-FFF2-40B4-BE49-F238E27FC236}">
                <a16:creationId xmlns:a16="http://schemas.microsoft.com/office/drawing/2014/main" id="{06EB3156-C31F-4F93-95A2-3C530EDF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Диаграммы дерева узлов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1">
            <a:extLst>
              <a:ext uri="{FF2B5EF4-FFF2-40B4-BE49-F238E27FC236}">
                <a16:creationId xmlns:a16="http://schemas.microsoft.com/office/drawing/2014/main" id="{AA938DA9-AA1D-41C6-B88B-3DE620D7D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9939" name="Заголовок 2">
            <a:extLst>
              <a:ext uri="{FF2B5EF4-FFF2-40B4-BE49-F238E27FC236}">
                <a16:creationId xmlns:a16="http://schemas.microsoft.com/office/drawing/2014/main" id="{F03C36CC-B35D-4144-98A5-A58B5260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 </a:t>
            </a:r>
            <a:r>
              <a:rPr lang="en-US" altLang="ru-RU" i="1"/>
              <a:t>Diagram -&gt; Add Node Tree</a:t>
            </a:r>
            <a:endParaRPr lang="ru-RU" altLang="ru-RU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06810162-DCF4-4E31-81EA-6394E1D0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916113"/>
            <a:ext cx="42576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1">
            <a:extLst>
              <a:ext uri="{FF2B5EF4-FFF2-40B4-BE49-F238E27FC236}">
                <a16:creationId xmlns:a16="http://schemas.microsoft.com/office/drawing/2014/main" id="{2E69F7D9-B1F6-474F-B46A-86513871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1C36FE8-E1AB-4AE9-9075-C42DE1F6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Задание свойств диаграммы дерева узлов</a:t>
            </a:r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8C1431CC-5A82-4B68-AC4D-E0FCFF71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16113"/>
            <a:ext cx="42576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1">
            <a:extLst>
              <a:ext uri="{FF2B5EF4-FFF2-40B4-BE49-F238E27FC236}">
                <a16:creationId xmlns:a16="http://schemas.microsoft.com/office/drawing/2014/main" id="{9CE9E772-7EDE-4849-86E9-B4D26F45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1987" name="Заголовок 2">
            <a:extLst>
              <a:ext uri="{FF2B5EF4-FFF2-40B4-BE49-F238E27FC236}">
                <a16:creationId xmlns:a16="http://schemas.microsoft.com/office/drawing/2014/main" id="{E0DB137E-9F82-4305-A873-A4BC6713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97115E38-ECFD-4032-A230-1AF160E0B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8913"/>
            <a:ext cx="89344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2919A4EF-2BC9-41D3-A22B-80FA921708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/>
              <a:t>Главная </a:t>
            </a:r>
            <a:r>
              <a:rPr lang="ru-RU" altLang="ru-RU" b="1" i="1">
                <a:solidFill>
                  <a:srgbClr val="FF0000"/>
                </a:solidFill>
              </a:rPr>
              <a:t>цель</a:t>
            </a:r>
            <a:r>
              <a:rPr lang="ru-RU" altLang="ru-RU"/>
              <a:t> такого представления – продемонстрировать, как каждый процесс преобразует свои входные данные в выходные, а также выявить отношения между этими процессами.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u="sng">
                <a:solidFill>
                  <a:srgbClr val="FF0000"/>
                </a:solidFill>
              </a:rPr>
              <a:t>Примечание</a:t>
            </a:r>
            <a:r>
              <a:rPr lang="ru-RU" altLang="ru-RU" i="1">
                <a:solidFill>
                  <a:schemeClr val="hlink"/>
                </a:solidFill>
              </a:rPr>
              <a:t>.</a:t>
            </a:r>
            <a:r>
              <a:rPr lang="ru-RU" altLang="ru-RU" i="1"/>
              <a:t> </a:t>
            </a:r>
            <a:r>
              <a:rPr lang="en-US" altLang="ru-RU" i="1"/>
              <a:t>DFD</a:t>
            </a:r>
            <a:r>
              <a:rPr lang="ru-RU" altLang="ru-RU" i="1"/>
              <a:t>-модели могут быть использованы в дополнение к модели </a:t>
            </a:r>
            <a:r>
              <a:rPr lang="en-US" altLang="ru-RU" i="1"/>
              <a:t>IDEF</a:t>
            </a:r>
            <a:r>
              <a:rPr lang="ru-RU" altLang="ru-RU" i="1"/>
              <a:t>0 для более наглядного отображения текущих операций документооборота в корпоративных системах обработки информации.</a:t>
            </a:r>
            <a:r>
              <a:rPr lang="ru-RU" altLang="ru-RU"/>
              <a:t> 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488923-F530-4F75-9F27-277AE8967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DFD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-модель?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71D7C21-7A95-44A1-986C-40BBD97AAA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i="1"/>
              <a:t>Основными компонентами</a:t>
            </a:r>
            <a:r>
              <a:rPr lang="ru-RU" altLang="ru-RU"/>
              <a:t> диаграмм потоков данных являются: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внешние сущности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системы и подсистемы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процессы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накопители данных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потоки данных.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82D4B56-644C-46E5-921D-F6F8E3E41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компоненты диаграмм потоков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45AC313-85A4-4D18-8019-55A0FB46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Нотации, используемые в </a:t>
            </a:r>
            <a:r>
              <a:rPr lang="en-US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DFD</a:t>
            </a: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-моделировании</a:t>
            </a:r>
          </a:p>
        </p:txBody>
      </p:sp>
      <p:grpSp>
        <p:nvGrpSpPr>
          <p:cNvPr id="13315" name="Group 9">
            <a:extLst>
              <a:ext uri="{FF2B5EF4-FFF2-40B4-BE49-F238E27FC236}">
                <a16:creationId xmlns:a16="http://schemas.microsoft.com/office/drawing/2014/main" id="{BA174FF9-0E3A-41CA-A10D-8B6F44BC22AE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989138"/>
            <a:ext cx="6626225" cy="2879725"/>
            <a:chOff x="884" y="1207"/>
            <a:chExt cx="4174" cy="1814"/>
          </a:xfrm>
        </p:grpSpPr>
        <p:sp>
          <p:nvSpPr>
            <p:cNvPr id="13317" name="Rectangle 4">
              <a:extLst>
                <a:ext uri="{FF2B5EF4-FFF2-40B4-BE49-F238E27FC236}">
                  <a16:creationId xmlns:a16="http://schemas.microsoft.com/office/drawing/2014/main" id="{D316FDE6-A80F-4DA8-9037-ED82488A9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207"/>
              <a:ext cx="1951" cy="63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>
                  <a:solidFill>
                    <a:schemeClr val="tx1"/>
                  </a:solidFill>
                  <a:latin typeface="Arial" panose="020B0604020202020204" pitchFamily="34" charset="0"/>
                </a:rPr>
                <a:t>Нотации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>
                  <a:solidFill>
                    <a:schemeClr val="tx1"/>
                  </a:solidFill>
                  <a:latin typeface="Arial" panose="020B0604020202020204" pitchFamily="34" charset="0"/>
                </a:rPr>
                <a:t>DFD</a:t>
              </a:r>
              <a:r>
                <a:rPr lang="ru-RU" altLang="ru-RU">
                  <a:solidFill>
                    <a:schemeClr val="tx1"/>
                  </a:solidFill>
                  <a:latin typeface="Arial" panose="020B0604020202020204" pitchFamily="34" charset="0"/>
                </a:rPr>
                <a:t>-моделирования</a:t>
              </a:r>
            </a:p>
          </p:txBody>
        </p:sp>
        <p:sp>
          <p:nvSpPr>
            <p:cNvPr id="13318" name="Rectangle 5">
              <a:extLst>
                <a:ext uri="{FF2B5EF4-FFF2-40B4-BE49-F238E27FC236}">
                  <a16:creationId xmlns:a16="http://schemas.microsoft.com/office/drawing/2014/main" id="{C8807502-4450-45CB-8E5E-636EE24AE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432"/>
              <a:ext cx="1860" cy="5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>
                  <a:solidFill>
                    <a:schemeClr val="tx1"/>
                  </a:solidFill>
                  <a:latin typeface="Arial" panose="020B0604020202020204" pitchFamily="34" charset="0"/>
                </a:rPr>
                <a:t>Гейна-Сарсона </a:t>
              </a:r>
              <a:endParaRPr lang="en-US" altLang="ru-RU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>
                  <a:solidFill>
                    <a:schemeClr val="tx1"/>
                  </a:solidFill>
                  <a:latin typeface="Arial" panose="020B0604020202020204" pitchFamily="34" charset="0"/>
                </a:rPr>
                <a:t>(Gene-Sarson)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19" name="Rectangle 6">
              <a:extLst>
                <a:ext uri="{FF2B5EF4-FFF2-40B4-BE49-F238E27FC236}">
                  <a16:creationId xmlns:a16="http://schemas.microsoft.com/office/drawing/2014/main" id="{9C9B7124-6ABF-4038-8DD4-AC0934FC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432"/>
              <a:ext cx="1906" cy="5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>
                  <a:solidFill>
                    <a:schemeClr val="tx1"/>
                  </a:solidFill>
                  <a:latin typeface="Arial" panose="020B0604020202020204" pitchFamily="34" charset="0"/>
                </a:rPr>
                <a:t>Йордона-ДеМарко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>
                  <a:solidFill>
                    <a:schemeClr val="tx1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ru-RU">
                  <a:solidFill>
                    <a:schemeClr val="tx1"/>
                  </a:solidFill>
                  <a:latin typeface="Arial" panose="020B0604020202020204" pitchFamily="34" charset="0"/>
                </a:rPr>
                <a:t>Yordon-DeMarco</a:t>
              </a:r>
              <a:r>
                <a:rPr lang="ru-RU" altLang="ru-RU">
                  <a:solidFill>
                    <a:schemeClr val="tx1"/>
                  </a:solidFill>
                  <a:latin typeface="Arial" panose="020B0604020202020204" pitchFamily="34" charset="0"/>
                </a:rPr>
                <a:t>) </a:t>
              </a:r>
            </a:p>
          </p:txBody>
        </p:sp>
        <p:sp>
          <p:nvSpPr>
            <p:cNvPr id="13320" name="AutoShape 7">
              <a:extLst>
                <a:ext uri="{FF2B5EF4-FFF2-40B4-BE49-F238E27FC236}">
                  <a16:creationId xmlns:a16="http://schemas.microsoft.com/office/drawing/2014/main" id="{1E51265C-B94D-40EF-ABF6-671F5BABF2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63985">
              <a:off x="3515" y="1933"/>
              <a:ext cx="317" cy="454"/>
            </a:xfrm>
            <a:prstGeom prst="downArrow">
              <a:avLst>
                <a:gd name="adj1" fmla="val 50000"/>
                <a:gd name="adj2" fmla="val 3580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1" name="AutoShape 8">
              <a:extLst>
                <a:ext uri="{FF2B5EF4-FFF2-40B4-BE49-F238E27FC236}">
                  <a16:creationId xmlns:a16="http://schemas.microsoft.com/office/drawing/2014/main" id="{1B65054A-6326-42A8-978F-BA04A60E76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19031">
              <a:off x="2200" y="1933"/>
              <a:ext cx="317" cy="454"/>
            </a:xfrm>
            <a:prstGeom prst="downArrow">
              <a:avLst>
                <a:gd name="adj1" fmla="val 50000"/>
                <a:gd name="adj2" fmla="val 3580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78" name="Text Box 10">
            <a:extLst>
              <a:ext uri="{FF2B5EF4-FFF2-40B4-BE49-F238E27FC236}">
                <a16:creationId xmlns:a16="http://schemas.microsoft.com/office/drawing/2014/main" id="{974FFE22-8062-4429-B036-ACAD30BD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4050"/>
            <a:ext cx="9144000" cy="7429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100" u="sng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Примечание</a:t>
            </a:r>
            <a:r>
              <a:rPr lang="ru-RU" sz="2100">
                <a:solidFill>
                  <a:srgbClr val="4C004C"/>
                </a:solidFill>
                <a:latin typeface="Arial" charset="0"/>
              </a:rPr>
              <a:t>. В зависимости от используемой нотации графическое представление элементов диаграмм будет различным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034C0C1-8B07-4FAC-8A63-BD0FBE37A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Внешняя сущность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24834EA-0F42-4CFC-873E-0AD08B2B09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229600" cy="2660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00"/>
              <a:t>Представляет собой </a:t>
            </a:r>
            <a:r>
              <a:rPr lang="ru-RU" altLang="ru-RU" sz="2200" i="1">
                <a:solidFill>
                  <a:srgbClr val="4C004C"/>
                </a:solidFill>
              </a:rPr>
              <a:t>материальный объект</a:t>
            </a:r>
            <a:r>
              <a:rPr lang="ru-RU" altLang="ru-RU" sz="2200"/>
              <a:t> или </a:t>
            </a:r>
            <a:r>
              <a:rPr lang="ru-RU" altLang="ru-RU" sz="2200" i="1">
                <a:solidFill>
                  <a:srgbClr val="4C004C"/>
                </a:solidFill>
              </a:rPr>
              <a:t>физическое лицо</a:t>
            </a:r>
            <a:r>
              <a:rPr lang="ru-RU" altLang="ru-RU" sz="2200"/>
              <a:t>, являющееся </a:t>
            </a:r>
            <a:r>
              <a:rPr lang="ru-RU" altLang="ru-RU" sz="2200">
                <a:solidFill>
                  <a:schemeClr val="accent2"/>
                </a:solidFill>
              </a:rPr>
              <a:t>источником</a:t>
            </a:r>
            <a:r>
              <a:rPr lang="ru-RU" altLang="ru-RU" sz="2200"/>
              <a:t> или </a:t>
            </a:r>
            <a:r>
              <a:rPr lang="ru-RU" altLang="ru-RU" sz="2200">
                <a:solidFill>
                  <a:schemeClr val="accent2"/>
                </a:solidFill>
              </a:rPr>
              <a:t>приемником информации</a:t>
            </a:r>
            <a:r>
              <a:rPr lang="ru-RU" altLang="ru-RU" sz="2200"/>
              <a:t> (например, заказчики, клиенты, поставщики, склад, персонал, банк).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/>
              <a:t>Внешняя сущность находится за пределами границ анализируемой системы.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/>
              <a:t>Одна и та же внешняя сущность может быть использована многократно на одной или нескольких диаграммах.</a:t>
            </a:r>
            <a:r>
              <a:rPr lang="ru-RU" altLang="ru-RU"/>
              <a:t> 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3892CDE0-8E18-4373-9F89-4A6C2F855202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3933825"/>
            <a:ext cx="3384550" cy="2582863"/>
            <a:chOff x="3061" y="2478"/>
            <a:chExt cx="2132" cy="1627"/>
          </a:xfrm>
        </p:grpSpPr>
        <p:pic>
          <p:nvPicPr>
            <p:cNvPr id="14344" name="Picture 34">
              <a:extLst>
                <a:ext uri="{FF2B5EF4-FFF2-40B4-BE49-F238E27FC236}">
                  <a16:creationId xmlns:a16="http://schemas.microsoft.com/office/drawing/2014/main" id="{E99E8967-D097-45DE-919F-C5BEDB935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" t="24525" r="82663" b="59291"/>
            <a:stretch>
              <a:fillRect/>
            </a:stretch>
          </p:blipFill>
          <p:spPr bwMode="auto">
            <a:xfrm>
              <a:off x="3288" y="2478"/>
              <a:ext cx="1633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Text Box 36">
              <a:extLst>
                <a:ext uri="{FF2B5EF4-FFF2-40B4-BE49-F238E27FC236}">
                  <a16:creationId xmlns:a16="http://schemas.microsoft.com/office/drawing/2014/main" id="{647F5749-B026-49D9-9624-5B1253823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3657"/>
              <a:ext cx="2132" cy="44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000">
                  <a:solidFill>
                    <a:schemeClr val="tx1"/>
                  </a:solidFill>
                  <a:latin typeface="Arial" panose="020B0604020202020204" pitchFamily="34" charset="0"/>
                </a:rPr>
                <a:t>Внешняя сущность в нотации Гейна-Сарсона</a:t>
              </a:r>
              <a:r>
                <a:rPr lang="ru-RU" altLang="ru-RU" sz="180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9228" name="Group 12">
            <a:extLst>
              <a:ext uri="{FF2B5EF4-FFF2-40B4-BE49-F238E27FC236}">
                <a16:creationId xmlns:a16="http://schemas.microsoft.com/office/drawing/2014/main" id="{00904DB7-DFDE-43DA-ADC8-6E7788EA173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148138"/>
            <a:ext cx="3455988" cy="2354262"/>
            <a:chOff x="476" y="2613"/>
            <a:chExt cx="2177" cy="1483"/>
          </a:xfrm>
        </p:grpSpPr>
        <p:sp>
          <p:nvSpPr>
            <p:cNvPr id="14342" name="Text Box 35">
              <a:extLst>
                <a:ext uri="{FF2B5EF4-FFF2-40B4-BE49-F238E27FC236}">
                  <a16:creationId xmlns:a16="http://schemas.microsoft.com/office/drawing/2014/main" id="{6DA70F3F-9DE8-4C0C-95CA-29E7A5B8E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648"/>
              <a:ext cx="2177" cy="44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000">
                  <a:solidFill>
                    <a:schemeClr val="tx1"/>
                  </a:solidFill>
                  <a:latin typeface="Arial" panose="020B0604020202020204" pitchFamily="34" charset="0"/>
                </a:rPr>
                <a:t>Внешняя сущность в нотации Йордона-ДеМарко</a:t>
              </a:r>
              <a:r>
                <a:rPr lang="ru-RU" altLang="ru-RU" sz="180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4343" name="Rectangle 11">
              <a:extLst>
                <a:ext uri="{FF2B5EF4-FFF2-40B4-BE49-F238E27FC236}">
                  <a16:creationId xmlns:a16="http://schemas.microsoft.com/office/drawing/2014/main" id="{B3D2065E-5D52-40F1-A32C-F5C95403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2613"/>
              <a:ext cx="1407" cy="6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panose="020B0604020202020204" pitchFamily="34" charset="0"/>
                </a:rPr>
                <a:t>Имя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980FE2DF-297C-4867-B19F-6C6BBECDCF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1655762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/>
              <a:t>При построении модели сложной системы она может быть представлена в самом общем виде на так называемой </a:t>
            </a:r>
            <a:r>
              <a:rPr lang="ru-RU" sz="2000">
                <a:solidFill>
                  <a:schemeClr val="accent2"/>
                </a:solidFill>
              </a:rPr>
              <a:t>контекстной диаграмме</a:t>
            </a:r>
            <a:r>
              <a:rPr lang="ru-RU" sz="2000"/>
              <a:t> в виде одной </a:t>
            </a: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системы</a:t>
            </a:r>
            <a:r>
              <a:rPr lang="ru-RU" sz="2000"/>
              <a:t>, либо в виде ряда </a:t>
            </a: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подсистем</a:t>
            </a:r>
            <a:r>
              <a:rPr lang="ru-RU" sz="2000"/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i="1">
                <a:solidFill>
                  <a:schemeClr val="hlink"/>
                </a:solidFill>
              </a:rPr>
              <a:t>Наименование</a:t>
            </a:r>
            <a:r>
              <a:rPr lang="ru-RU" sz="2000"/>
              <a:t> системы/подсистемы представляется в виде словосочетания с отглагольным существительным (рассмотрение повестки дня, решение задачи, получение денег и т.п.).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F28918C-4A1E-4DDF-AA29-BF40CFFAD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и подсистема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A5B53010-0D8D-467A-A3D0-04C31C75774D}"/>
              </a:ext>
            </a:extLst>
          </p:cNvPr>
          <p:cNvGrpSpPr>
            <a:grpSpLocks/>
          </p:cNvGrpSpPr>
          <p:nvPr/>
        </p:nvGrpSpPr>
        <p:grpSpPr bwMode="auto">
          <a:xfrm>
            <a:off x="-107950" y="2998788"/>
            <a:ext cx="9144000" cy="2008187"/>
            <a:chOff x="0" y="1888"/>
            <a:chExt cx="5760" cy="1265"/>
          </a:xfrm>
        </p:grpSpPr>
        <p:grpSp>
          <p:nvGrpSpPr>
            <p:cNvPr id="15373" name="Group 4">
              <a:extLst>
                <a:ext uri="{FF2B5EF4-FFF2-40B4-BE49-F238E27FC236}">
                  <a16:creationId xmlns:a16="http://schemas.microsoft.com/office/drawing/2014/main" id="{D32F5F10-8844-4FEE-8325-7DD26A7B025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10" y="1888"/>
              <a:ext cx="4050" cy="1265"/>
              <a:chOff x="1722" y="2754"/>
              <a:chExt cx="5760" cy="1800"/>
            </a:xfrm>
          </p:grpSpPr>
          <p:sp>
            <p:nvSpPr>
              <p:cNvPr id="15375" name="AutoShape 5">
                <a:extLst>
                  <a:ext uri="{FF2B5EF4-FFF2-40B4-BE49-F238E27FC236}">
                    <a16:creationId xmlns:a16="http://schemas.microsoft.com/office/drawing/2014/main" id="{0119812B-7077-4D73-BABA-A0B9AAF030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22" y="2754"/>
                <a:ext cx="5760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4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2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0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5376" name="Group 6">
                <a:extLst>
                  <a:ext uri="{FF2B5EF4-FFF2-40B4-BE49-F238E27FC236}">
                    <a16:creationId xmlns:a16="http://schemas.microsoft.com/office/drawing/2014/main" id="{1016F505-AF70-43A9-A9DA-6DC441FF4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2" y="2935"/>
                <a:ext cx="5760" cy="1440"/>
                <a:chOff x="1722" y="2935"/>
                <a:chExt cx="5760" cy="1440"/>
              </a:xfrm>
            </p:grpSpPr>
            <p:grpSp>
              <p:nvGrpSpPr>
                <p:cNvPr id="15377" name="Group 7">
                  <a:extLst>
                    <a:ext uri="{FF2B5EF4-FFF2-40B4-BE49-F238E27FC236}">
                      <a16:creationId xmlns:a16="http://schemas.microsoft.com/office/drawing/2014/main" id="{CAE7BF9F-E65E-49D8-A00B-FEB4F1A191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2" y="2935"/>
                  <a:ext cx="5220" cy="1440"/>
                  <a:chOff x="2984" y="-70"/>
                  <a:chExt cx="4094" cy="1115"/>
                </a:xfrm>
              </p:grpSpPr>
              <p:grpSp>
                <p:nvGrpSpPr>
                  <p:cNvPr id="15379" name="Group 8">
                    <a:extLst>
                      <a:ext uri="{FF2B5EF4-FFF2-40B4-BE49-F238E27FC236}">
                        <a16:creationId xmlns:a16="http://schemas.microsoft.com/office/drawing/2014/main" id="{A9482549-F3FA-4B66-882A-AF0CF3A954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84" y="-70"/>
                    <a:ext cx="4094" cy="1115"/>
                    <a:chOff x="2984" y="-70"/>
                    <a:chExt cx="4094" cy="1115"/>
                  </a:xfrm>
                </p:grpSpPr>
                <p:sp>
                  <p:nvSpPr>
                    <p:cNvPr id="15381" name="AutoShape 9">
                      <a:extLst>
                        <a:ext uri="{FF2B5EF4-FFF2-40B4-BE49-F238E27FC236}">
                          <a16:creationId xmlns:a16="http://schemas.microsoft.com/office/drawing/2014/main" id="{00A3FF63-3659-4631-A737-6F074453E6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4" y="-70"/>
                      <a:ext cx="1553" cy="1115"/>
                    </a:xfrm>
                    <a:prstGeom prst="flowChartAlternate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2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382" name="Line 10">
                      <a:extLst>
                        <a:ext uri="{FF2B5EF4-FFF2-40B4-BE49-F238E27FC236}">
                          <a16:creationId xmlns:a16="http://schemas.microsoft.com/office/drawing/2014/main" id="{C6EC62AE-CD96-4224-AD86-5E65B457C5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84" y="208"/>
                      <a:ext cx="155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83" name="Line 11">
                      <a:extLst>
                        <a:ext uri="{FF2B5EF4-FFF2-40B4-BE49-F238E27FC236}">
                          <a16:creationId xmlns:a16="http://schemas.microsoft.com/office/drawing/2014/main" id="{DCF9E7CD-92B5-40EE-9743-5499712B3CA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84" y="766"/>
                      <a:ext cx="155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84" name="Text Box 12">
                      <a:extLst>
                        <a:ext uri="{FF2B5EF4-FFF2-40B4-BE49-F238E27FC236}">
                          <a16:creationId xmlns:a16="http://schemas.microsoft.com/office/drawing/2014/main" id="{26C75477-7E97-44AA-A194-79CD0CE0673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25" y="348"/>
                      <a:ext cx="1270" cy="41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2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Наименование системы</a:t>
                      </a:r>
                    </a:p>
                  </p:txBody>
                </p:sp>
                <p:sp>
                  <p:nvSpPr>
                    <p:cNvPr id="15385" name="Text Box 13">
                      <a:extLst>
                        <a:ext uri="{FF2B5EF4-FFF2-40B4-BE49-F238E27FC236}">
                          <a16:creationId xmlns:a16="http://schemas.microsoft.com/office/drawing/2014/main" id="{ECEBD37E-0A37-4CAD-955B-E913D972D87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49" y="-70"/>
                      <a:ext cx="423" cy="2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2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5386" name="Text Box 14">
                      <a:extLst>
                        <a:ext uri="{FF2B5EF4-FFF2-40B4-BE49-F238E27FC236}">
                          <a16:creationId xmlns:a16="http://schemas.microsoft.com/office/drawing/2014/main" id="{3F38EB59-FEC1-4F80-976B-CB8CAD58646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4" y="766"/>
                      <a:ext cx="1553" cy="2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2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Персонал, оборуд-е</a:t>
                      </a:r>
                    </a:p>
                  </p:txBody>
                </p:sp>
                <p:sp>
                  <p:nvSpPr>
                    <p:cNvPr id="15387" name="Text Box 15">
                      <a:extLst>
                        <a:ext uri="{FF2B5EF4-FFF2-40B4-BE49-F238E27FC236}">
                          <a16:creationId xmlns:a16="http://schemas.microsoft.com/office/drawing/2014/main" id="{F8345408-7C11-4322-9CF6-47ECBD99973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0" y="-70"/>
                      <a:ext cx="2118" cy="2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2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Поле идентификации</a:t>
                      </a:r>
                    </a:p>
                  </p:txBody>
                </p:sp>
                <p:sp>
                  <p:nvSpPr>
                    <p:cNvPr id="15388" name="Text Box 16">
                      <a:extLst>
                        <a:ext uri="{FF2B5EF4-FFF2-40B4-BE49-F238E27FC236}">
                          <a16:creationId xmlns:a16="http://schemas.microsoft.com/office/drawing/2014/main" id="{5C366EC4-46D8-4244-9293-17CF7965917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0" y="348"/>
                      <a:ext cx="2116" cy="2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2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buChar char="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Поле имени</a:t>
                      </a:r>
                    </a:p>
                  </p:txBody>
                </p:sp>
                <p:sp>
                  <p:nvSpPr>
                    <p:cNvPr id="15389" name="Line 17">
                      <a:extLst>
                        <a:ext uri="{FF2B5EF4-FFF2-40B4-BE49-F238E27FC236}">
                          <a16:creationId xmlns:a16="http://schemas.microsoft.com/office/drawing/2014/main" id="{359D490D-1409-4DC8-987C-A3575EC0E2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96" y="69"/>
                      <a:ext cx="56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0000"/>
                      </a:solidFill>
                      <a:round/>
                      <a:headEnd type="triangl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90" name="Line 18">
                      <a:extLst>
                        <a:ext uri="{FF2B5EF4-FFF2-40B4-BE49-F238E27FC236}">
                          <a16:creationId xmlns:a16="http://schemas.microsoft.com/office/drawing/2014/main" id="{7F11434A-FEC1-4905-B13C-8508555463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96" y="487"/>
                      <a:ext cx="56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0000"/>
                      </a:solidFill>
                      <a:round/>
                      <a:headEnd type="triangl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91" name="Line 19">
                      <a:extLst>
                        <a:ext uri="{FF2B5EF4-FFF2-40B4-BE49-F238E27FC236}">
                          <a16:creationId xmlns:a16="http://schemas.microsoft.com/office/drawing/2014/main" id="{FAC96E3B-450E-4CF7-B4F2-D99D40456E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96" y="905"/>
                      <a:ext cx="56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0000"/>
                      </a:solidFill>
                      <a:round/>
                      <a:headEnd type="triangl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380" name="Line 20">
                    <a:extLst>
                      <a:ext uri="{FF2B5EF4-FFF2-40B4-BE49-F238E27FC236}">
                        <a16:creationId xmlns:a16="http://schemas.microsoft.com/office/drawing/2014/main" id="{5DB857AC-C848-4EE6-BADC-F14AE8804B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5" y="766"/>
                    <a:ext cx="127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378" name="Text Box 21">
                  <a:extLst>
                    <a:ext uri="{FF2B5EF4-FFF2-40B4-BE49-F238E27FC236}">
                      <a16:creationId xmlns:a16="http://schemas.microsoft.com/office/drawing/2014/main" id="{5C265F94-1AF9-4F7B-AD70-BEA63C8D59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2" y="4014"/>
                  <a:ext cx="3240" cy="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4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2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0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ru-RU" altLang="ru-RU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Поле физической реализации</a:t>
                  </a:r>
                </a:p>
              </p:txBody>
            </p:sp>
          </p:grpSp>
        </p:grpSp>
        <p:sp>
          <p:nvSpPr>
            <p:cNvPr id="15374" name="Text Box 23">
              <a:extLst>
                <a:ext uri="{FF2B5EF4-FFF2-40B4-BE49-F238E27FC236}">
                  <a16:creationId xmlns:a16="http://schemas.microsoft.com/office/drawing/2014/main" id="{F4DC6E5C-1582-46D6-B007-7824D85DB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60"/>
              <a:ext cx="1655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Система/подсистема </a:t>
              </a:r>
              <a:endParaRPr lang="en-US" altLang="ru-RU" sz="1800" b="1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в нотации Гейна-Сарсона</a:t>
              </a:r>
              <a:r>
                <a:rPr lang="ru-RU" altLang="ru-RU" sz="18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0310" name="Group 70">
            <a:extLst>
              <a:ext uri="{FF2B5EF4-FFF2-40B4-BE49-F238E27FC236}">
                <a16:creationId xmlns:a16="http://schemas.microsoft.com/office/drawing/2014/main" id="{25405BAA-188C-437A-989C-F7E42728CFA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084763"/>
            <a:ext cx="7993063" cy="1441450"/>
            <a:chOff x="476" y="3203"/>
            <a:chExt cx="5035" cy="908"/>
          </a:xfrm>
        </p:grpSpPr>
        <p:sp>
          <p:nvSpPr>
            <p:cNvPr id="15366" name="Oval 63">
              <a:extLst>
                <a:ext uri="{FF2B5EF4-FFF2-40B4-BE49-F238E27FC236}">
                  <a16:creationId xmlns:a16="http://schemas.microsoft.com/office/drawing/2014/main" id="{653A115C-3DC1-462D-BC09-652DA0619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203"/>
              <a:ext cx="952" cy="9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panose="020B0604020202020204" pitchFamily="34" charset="0"/>
                </a:rPr>
                <a:t>Имя системы/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panose="020B0604020202020204" pitchFamily="34" charset="0"/>
                </a:rPr>
                <a:t>подсистемы</a:t>
              </a:r>
            </a:p>
          </p:txBody>
        </p:sp>
        <p:sp>
          <p:nvSpPr>
            <p:cNvPr id="15367" name="Oval 64">
              <a:extLst>
                <a:ext uri="{FF2B5EF4-FFF2-40B4-BE49-F238E27FC236}">
                  <a16:creationId xmlns:a16="http://schemas.microsoft.com/office/drawing/2014/main" id="{FACE73EA-158B-4BCB-AF32-0664D7638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249"/>
              <a:ext cx="907" cy="8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8" name="Line 65">
              <a:extLst>
                <a:ext uri="{FF2B5EF4-FFF2-40B4-BE49-F238E27FC236}">
                  <a16:creationId xmlns:a16="http://schemas.microsoft.com/office/drawing/2014/main" id="{9FA83E5D-A29C-4821-B594-D2372C411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657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Text Box 66">
              <a:extLst>
                <a:ext uri="{FF2B5EF4-FFF2-40B4-BE49-F238E27FC236}">
                  <a16:creationId xmlns:a16="http://schemas.microsoft.com/office/drawing/2014/main" id="{DC640697-C941-47C0-A4B5-982A925F1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385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5370" name="Text Box 67">
              <a:extLst>
                <a:ext uri="{FF2B5EF4-FFF2-40B4-BE49-F238E27FC236}">
                  <a16:creationId xmlns:a16="http://schemas.microsoft.com/office/drawing/2014/main" id="{F7BE1F0B-3242-4348-94E8-0C640316D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3702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panose="020B0604020202020204" pitchFamily="34" charset="0"/>
                </a:rPr>
                <a:t>имя</a:t>
              </a:r>
            </a:p>
          </p:txBody>
        </p:sp>
        <p:sp>
          <p:nvSpPr>
            <p:cNvPr id="15371" name="Text Box 68">
              <a:extLst>
                <a:ext uri="{FF2B5EF4-FFF2-40B4-BE49-F238E27FC236}">
                  <a16:creationId xmlns:a16="http://schemas.microsoft.com/office/drawing/2014/main" id="{8F5C0280-CEB7-4B1A-B64B-6CE5C1912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3566"/>
              <a:ext cx="4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panose="020B0604020202020204" pitchFamily="34" charset="0"/>
                </a:rPr>
                <a:t>или</a:t>
              </a:r>
            </a:p>
          </p:txBody>
        </p:sp>
        <p:sp>
          <p:nvSpPr>
            <p:cNvPr id="15372" name="Text Box 69">
              <a:extLst>
                <a:ext uri="{FF2B5EF4-FFF2-40B4-BE49-F238E27FC236}">
                  <a16:creationId xmlns:a16="http://schemas.microsoft.com/office/drawing/2014/main" id="{BAB290E0-45D7-4D60-8F27-CBEDB3D65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249"/>
              <a:ext cx="181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Система/подсистема в нотации Йордона-ДеМарко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E8932B09-7C39-4A43-8506-891A4CE15F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Представляет собой </a:t>
            </a:r>
            <a:r>
              <a:rPr lang="ru-RU" i="1" dirty="0"/>
              <a:t>преобразование</a:t>
            </a:r>
            <a:r>
              <a:rPr lang="ru-RU" dirty="0"/>
              <a:t> входных потоков в выходные в соответствии с определенным алгоритмом.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</a:t>
            </a:r>
            <a:r>
              <a:rPr lang="ru-RU" dirty="0"/>
              <a:t>: обработка входных документов и выпуск отчетности определенным подразделением, процессы физически реализованного устройства.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Процесс </a:t>
            </a:r>
            <a:r>
              <a:rPr lang="ru-RU" i="1" dirty="0">
                <a:solidFill>
                  <a:schemeClr val="accent2"/>
                </a:solidFill>
              </a:rPr>
              <a:t>именуется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в виде словосочетания с </a:t>
            </a:r>
            <a:r>
              <a:rPr lang="ru-RU" dirty="0">
                <a:solidFill>
                  <a:srgbClr val="FF0000"/>
                </a:solidFill>
              </a:rPr>
              <a:t>активным глаголом </a:t>
            </a:r>
            <a:r>
              <a:rPr lang="ru-RU" dirty="0"/>
              <a:t>в неопределенной форме, за которым следует существительное в винительном падеже. 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6C040B1-BC45-410A-B793-AD9318001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357</TotalTime>
  <Words>838</Words>
  <Application>Microsoft Office PowerPoint</Application>
  <PresentationFormat>Экран (4:3)</PresentationFormat>
  <Paragraphs>149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Candara</vt:lpstr>
      <vt:lpstr>Symbol</vt:lpstr>
      <vt:lpstr>Calibri</vt:lpstr>
      <vt:lpstr>Wingdings</vt:lpstr>
      <vt:lpstr>Georgia</vt:lpstr>
      <vt:lpstr>Волна</vt:lpstr>
      <vt:lpstr>Лекция 13 Функциональное моделирование систем с использованием методологии DFD</vt:lpstr>
      <vt:lpstr>Основные вопросы</vt:lpstr>
      <vt:lpstr>Что такое DFD-модель</vt:lpstr>
      <vt:lpstr>Что такое DFD-модель?</vt:lpstr>
      <vt:lpstr>Основные компоненты диаграмм потоков данных</vt:lpstr>
      <vt:lpstr>Нотации, используемые в DFD-моделировании</vt:lpstr>
      <vt:lpstr>Внешняя сущность</vt:lpstr>
      <vt:lpstr>Система и подсистема</vt:lpstr>
      <vt:lpstr>Процесс</vt:lpstr>
      <vt:lpstr>Процесс</vt:lpstr>
      <vt:lpstr>Накопитель данных</vt:lpstr>
      <vt:lpstr>Поток данных</vt:lpstr>
      <vt:lpstr>Нумерация объектов</vt:lpstr>
      <vt:lpstr>Уровни DFD-модели</vt:lpstr>
      <vt:lpstr>Построение иерархии DFD</vt:lpstr>
      <vt:lpstr>Построение иерархии DFD</vt:lpstr>
      <vt:lpstr>Пример DFD-модели постройки дачного домика</vt:lpstr>
      <vt:lpstr>Пример DFD-модели постройки дачного домика</vt:lpstr>
      <vt:lpstr>Пример DFD-модели постройки дачного домика</vt:lpstr>
      <vt:lpstr>Расширения DFD для систем реального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Изученные понятия</vt:lpstr>
      <vt:lpstr>Задание</vt:lpstr>
      <vt:lpstr>FEO</vt:lpstr>
      <vt:lpstr> Diagram -&gt; Add FEO Diagram</vt:lpstr>
      <vt:lpstr>Просмотр списка имеющихся FEO диаграмм</vt:lpstr>
      <vt:lpstr>Презентация PowerPoint</vt:lpstr>
      <vt:lpstr>Диаграммы дерева узлов</vt:lpstr>
      <vt:lpstr> Diagram -&gt; Add Node Tree</vt:lpstr>
      <vt:lpstr>Задание свойств диаграммы дерева узлов</vt:lpstr>
      <vt:lpstr>Презентация PowerPoint</vt:lpstr>
    </vt:vector>
  </TitlesOfParts>
  <Company>shishki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Функциональное моделирование систем с использованием методологии DFD</dc:title>
  <dc:creator>mashi_m</dc:creator>
  <cp:lastModifiedBy>Владислав Карюкин</cp:lastModifiedBy>
  <cp:revision>26</cp:revision>
  <dcterms:created xsi:type="dcterms:W3CDTF">2009-03-06T16:36:45Z</dcterms:created>
  <dcterms:modified xsi:type="dcterms:W3CDTF">2021-09-20T07:07:09Z</dcterms:modified>
</cp:coreProperties>
</file>